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5143500" cx="9144000"/>
  <p:notesSz cx="6858000" cy="9144000"/>
  <p:embeddedFontLst>
    <p:embeddedFont>
      <p:font typeface="Montserrat"/>
      <p:regular r:id="rId41"/>
      <p:bold r:id="rId42"/>
      <p:italic r:id="rId43"/>
      <p:boldItalic r:id="rId44"/>
    </p:embeddedFont>
    <p:embeddedFont>
      <p:font typeface="Oswald"/>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7" roundtripDataSignature="AMtx7mjhUkDqqNmjVH54yUKcf3rpwz1wc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Montserrat-bold.fntdata"/><Relationship Id="rId41" Type="http://schemas.openxmlformats.org/officeDocument/2006/relationships/font" Target="fonts/Montserrat-regular.fntdata"/><Relationship Id="rId22" Type="http://schemas.openxmlformats.org/officeDocument/2006/relationships/slide" Target="slides/slide17.xml"/><Relationship Id="rId44" Type="http://schemas.openxmlformats.org/officeDocument/2006/relationships/font" Target="fonts/Montserrat-boldItalic.fntdata"/><Relationship Id="rId21" Type="http://schemas.openxmlformats.org/officeDocument/2006/relationships/slide" Target="slides/slide16.xml"/><Relationship Id="rId43" Type="http://schemas.openxmlformats.org/officeDocument/2006/relationships/font" Target="fonts/Montserrat-italic.fntdata"/><Relationship Id="rId24" Type="http://schemas.openxmlformats.org/officeDocument/2006/relationships/slide" Target="slides/slide19.xml"/><Relationship Id="rId46" Type="http://schemas.openxmlformats.org/officeDocument/2006/relationships/font" Target="fonts/Oswald-bold.fntdata"/><Relationship Id="rId23" Type="http://schemas.openxmlformats.org/officeDocument/2006/relationships/slide" Target="slides/slide18.xml"/><Relationship Id="rId45" Type="http://schemas.openxmlformats.org/officeDocument/2006/relationships/font" Target="fonts/Oswa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customschemas.google.com/relationships/presentationmetadata" Target="meta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lauren/mike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
                <a:solidFill>
                  <a:schemeClr val="dk1"/>
                </a:solidFill>
              </a:rPr>
              <a:t>Going into our schedule, we meet 3 times a week, Monday, Wednesday, Friday during the school’s business hour from 12:00 to 12:50 pm. Our Monday Workshops are devoted to learning skills used in marketing that are lead by directors or sponsors. This is a great way to learn some skills that will look good on a resume and that you can use in your professional career. We cover topics such as networking, sales, Adobe, and interview prep  </a:t>
            </a:r>
            <a:endParaRPr>
              <a:solidFill>
                <a:schemeClr val="dk1"/>
              </a:solidFill>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203" name="Google Shape;203;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e8f43db6c5_1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e8f43db6c5_1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PD</a:t>
            </a:r>
            <a:endParaRPr b="0" i="0" sz="1200" u="none" cap="none" strike="noStrike">
              <a:solidFill>
                <a:schemeClr val="dk1"/>
              </a:solidFill>
              <a:latin typeface="Calibri"/>
              <a:ea typeface="Calibri"/>
              <a:cs typeface="Calibri"/>
              <a:sym typeface="Calibri"/>
            </a:endParaRPr>
          </a:p>
        </p:txBody>
      </p:sp>
      <p:sp>
        <p:nvSpPr>
          <p:cNvPr id="215" name="Google Shape;215;ge8f43db6c5_1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e8f43db6c5_1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e8f43db6c5_1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SI</a:t>
            </a:r>
            <a:endParaRPr b="0" i="0" sz="1200" u="none" cap="none" strike="noStrike">
              <a:solidFill>
                <a:schemeClr val="dk1"/>
              </a:solidFill>
              <a:latin typeface="Calibri"/>
              <a:ea typeface="Calibri"/>
              <a:cs typeface="Calibri"/>
              <a:sym typeface="Calibri"/>
            </a:endParaRPr>
          </a:p>
        </p:txBody>
      </p:sp>
      <p:sp>
        <p:nvSpPr>
          <p:cNvPr id="233" name="Google Shape;233;ge8f43db6c5_1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e8f43db6c5_1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e8f43db6c5_1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Sponsorship</a:t>
            </a:r>
            <a:endParaRPr b="0" i="0" sz="1200" u="none" cap="none" strike="noStrike">
              <a:solidFill>
                <a:schemeClr val="dk1"/>
              </a:solidFill>
              <a:latin typeface="Calibri"/>
              <a:ea typeface="Calibri"/>
              <a:cs typeface="Calibri"/>
              <a:sym typeface="Calibri"/>
            </a:endParaRPr>
          </a:p>
        </p:txBody>
      </p:sp>
      <p:sp>
        <p:nvSpPr>
          <p:cNvPr id="249" name="Google Shape;249;ge8f43db6c5_1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e8f43db6c5_1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e8f43db6c5_1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Chapter Comms</a:t>
            </a:r>
            <a:endParaRPr b="0" i="0" sz="1200" u="none" cap="none" strike="noStrike">
              <a:solidFill>
                <a:schemeClr val="dk1"/>
              </a:solidFill>
              <a:latin typeface="Calibri"/>
              <a:ea typeface="Calibri"/>
              <a:cs typeface="Calibri"/>
              <a:sym typeface="Calibri"/>
            </a:endParaRPr>
          </a:p>
        </p:txBody>
      </p:sp>
      <p:sp>
        <p:nvSpPr>
          <p:cNvPr id="263" name="Google Shape;263;ge8f43db6c5_1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e8f43db6c5_1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e8f43db6c5_1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 MR</a:t>
            </a:r>
            <a:endParaRPr b="0" i="0" sz="1200" u="none" cap="none" strike="noStrike">
              <a:solidFill>
                <a:schemeClr val="dk1"/>
              </a:solidFill>
              <a:latin typeface="Calibri"/>
              <a:ea typeface="Calibri"/>
              <a:cs typeface="Calibri"/>
              <a:sym typeface="Calibri"/>
            </a:endParaRPr>
          </a:p>
        </p:txBody>
      </p:sp>
      <p:sp>
        <p:nvSpPr>
          <p:cNvPr id="279" name="Google Shape;279;ge8f43db6c5_1_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e8f43db6c5_1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e8f43db6c5_1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Chapter Ops</a:t>
            </a:r>
            <a:endParaRPr b="0" i="0" sz="1200" u="none" cap="none" strike="noStrike">
              <a:solidFill>
                <a:schemeClr val="dk1"/>
              </a:solidFill>
              <a:latin typeface="Calibri"/>
              <a:ea typeface="Calibri"/>
              <a:cs typeface="Calibri"/>
              <a:sym typeface="Calibri"/>
            </a:endParaRPr>
          </a:p>
        </p:txBody>
      </p:sp>
      <p:sp>
        <p:nvSpPr>
          <p:cNvPr id="293" name="Google Shape;293;ge8f43db6c5_1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e8f43db6c5_1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e8f43db6c5_1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Cherry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Skylar, Marianne, Cathy Intros.</a:t>
            </a:r>
            <a:endParaRPr sz="1200">
              <a:solidFill>
                <a:schemeClr val="dk1"/>
              </a:solidFill>
              <a:latin typeface="Calibri"/>
              <a:ea typeface="Calibri"/>
              <a:cs typeface="Calibri"/>
              <a:sym typeface="Calibri"/>
            </a:endParaRPr>
          </a:p>
        </p:txBody>
      </p:sp>
      <p:sp>
        <p:nvSpPr>
          <p:cNvPr id="305" name="Google Shape;305;ge8f43db6c5_1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Cherry</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321" name="Google Shape;321;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e86d7a9c6d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e86d7a9c6d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Cherry</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The Search for Project Leaders “ We are looking for Project leaders to take on our clients for this semester (Even if you have little to  no experience, or experience through other clubs or internships, we are open to for interviews)The QR code is up there for you to scan as well as the link, Deadline to submit on the 09/08 Thursday.</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Something that we’re offering is Cherry 101, which is for Project Leaders to get an understanding on how to lead this semester.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Cathy: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Closing: If you have any questions or concerns, please stay back after this meeting and we can talk further!</a:t>
            </a:r>
            <a:endParaRPr sz="1200">
              <a:solidFill>
                <a:schemeClr val="dk1"/>
              </a:solidFill>
              <a:latin typeface="Calibri"/>
              <a:ea typeface="Calibri"/>
              <a:cs typeface="Calibri"/>
              <a:sym typeface="Calibri"/>
            </a:endParaRPr>
          </a:p>
        </p:txBody>
      </p:sp>
      <p:sp>
        <p:nvSpPr>
          <p:cNvPr id="334" name="Google Shape;334;ge86d7a9c6d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lauren/mike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PD</a:t>
            </a:r>
            <a:endParaRPr sz="1200">
              <a:solidFill>
                <a:schemeClr val="dk1"/>
              </a:solidFill>
              <a:latin typeface="Calibri"/>
              <a:ea typeface="Calibri"/>
              <a:cs typeface="Calibri"/>
              <a:sym typeface="Calibri"/>
            </a:endParaRPr>
          </a:p>
        </p:txBody>
      </p:sp>
      <p:sp>
        <p:nvSpPr>
          <p:cNvPr id="348" name="Google Shape;348;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ec80416aec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gec80416ae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ec8b3847e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gec8b3847e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PD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148b63b6a34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2" name="Google Shape;372;g148b63b6a34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keon</a:t>
            </a:r>
            <a:endParaRPr sz="1200">
              <a:solidFill>
                <a:schemeClr val="dk1"/>
              </a:solidFill>
              <a:latin typeface="Calibri"/>
              <a:ea typeface="Calibri"/>
              <a:cs typeface="Calibri"/>
              <a:sym typeface="Calibri"/>
            </a:endParaRPr>
          </a:p>
        </p:txBody>
      </p:sp>
      <p:sp>
        <p:nvSpPr>
          <p:cNvPr id="373" name="Google Shape;373;g148b63b6a34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491cf3e6b6_6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g1491cf3e6b6_6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keon</a:t>
            </a:r>
            <a:endParaRPr sz="1200">
              <a:solidFill>
                <a:schemeClr val="dk1"/>
              </a:solidFill>
              <a:latin typeface="Calibri"/>
              <a:ea typeface="Calibri"/>
              <a:cs typeface="Calibri"/>
              <a:sym typeface="Calibri"/>
            </a:endParaRPr>
          </a:p>
        </p:txBody>
      </p:sp>
      <p:sp>
        <p:nvSpPr>
          <p:cNvPr id="386" name="Google Shape;386;g1491cf3e6b6_6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48b63b6a34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148b63b6a34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nick</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399" name="Google Shape;399;g148b63b6a34_0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2" name="Google Shape;412;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If you’re interested in TU-AMA you can go to our website listed here, go to Membership and from the pop down menu select Join AMA. From that screen these same directions are listed but you want to click the box at the top that says apply to TU-AMA, once you fill that out you will have to become a national member of the organization ($29), and then please forward that email to me (email is listed). Once that is confirmed then all you need to do is pay the Chapter dues and you will be a full member. We accept Venmo, PayPal or Check if needed.</a:t>
            </a:r>
            <a:endParaRPr sz="1200">
              <a:solidFill>
                <a:schemeClr val="dk1"/>
              </a:solidFill>
              <a:latin typeface="Calibri"/>
              <a:ea typeface="Calibri"/>
              <a:cs typeface="Calibri"/>
              <a:sym typeface="Calibri"/>
            </a:endParaRPr>
          </a:p>
        </p:txBody>
      </p:sp>
      <p:sp>
        <p:nvSpPr>
          <p:cNvPr id="413" name="Google Shape;413;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As far as the dues go, they are $30 for the Semester or $55 if you pay for the full year and the deadline for these is Friday September 30th so please try to have them in by then. Another great initiative and way to help with our social impact is to add $5 to your dues that will be donated to our Charity of choice for this year which is Grace Cafe. For those who don’t know what Grace Cafe is they provide meals to people in the area who suffer from food insecurity or homelessness, and they also offer weekly wellness </a:t>
            </a:r>
            <a:r>
              <a:rPr lang="en" sz="1200">
                <a:solidFill>
                  <a:schemeClr val="dk1"/>
                </a:solidFill>
                <a:latin typeface="Calibri"/>
                <a:ea typeface="Calibri"/>
                <a:cs typeface="Calibri"/>
                <a:sym typeface="Calibri"/>
                <a:extLst>
                  <a:ext uri="http://customooxmlschemas.google.com/">
                    <go:slidesCustomData xmlns:go="http://customooxmlschemas.google.com/" textRoundtripDataId="0"/>
                  </a:ext>
                </a:extLst>
              </a:rPr>
              <a:t>clinic</a:t>
            </a:r>
            <a:r>
              <a:rPr lang="en" sz="1200">
                <a:solidFill>
                  <a:schemeClr val="dk1"/>
                </a:solidFill>
                <a:latin typeface="Calibri"/>
                <a:ea typeface="Calibri"/>
                <a:cs typeface="Calibri"/>
                <a:sym typeface="Calibri"/>
              </a:rPr>
              <a:t> so we’re very exciting to work with them this year and while the donation is not mandatory if you would like to add the additional $5 onto your dues it will be going towards them so a really great cause.</a:t>
            </a:r>
            <a:endParaRPr sz="1200">
              <a:solidFill>
                <a:schemeClr val="dk1"/>
              </a:solidFill>
              <a:latin typeface="Calibri"/>
              <a:ea typeface="Calibri"/>
              <a:cs typeface="Calibri"/>
              <a:sym typeface="Calibri"/>
            </a:endParaRPr>
          </a:p>
        </p:txBody>
      </p:sp>
      <p:sp>
        <p:nvSpPr>
          <p:cNvPr id="433" name="Google Shape;433;p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Like I mentioned earlier we do monitor attendance at social events, meetings, and just other participation in general. Citizenship Points are different from your FLDP points for Fox, this is AMA specific and something that is part of my role as membership admin. When u came in today you should’ve scanned a QR code and filled out a Google form, if you didn’t see me after the meeting, this tells me that you were present so I can give you citizenship points. As you can see all members fall into 4 categories and as you get more points there are more opportunities for you. For example Eboard is gold members, and ICC will likely be open to gold members who are more involved and have more citizenship points </a:t>
            </a:r>
            <a:endParaRPr sz="1200">
              <a:solidFill>
                <a:schemeClr val="dk1"/>
              </a:solidFill>
              <a:latin typeface="Calibri"/>
              <a:ea typeface="Calibri"/>
              <a:cs typeface="Calibri"/>
              <a:sym typeface="Calibri"/>
            </a:endParaRPr>
          </a:p>
        </p:txBody>
      </p:sp>
      <p:sp>
        <p:nvSpPr>
          <p:cNvPr id="446" name="Google Shape;446;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eb15983cbe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eb15983cbe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General body members are paired with an executive board member where the opportunity to work on either personal or professional goals.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457" name="Google Shape;457;geb15983cbe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Lauren</a:t>
            </a:r>
            <a:r>
              <a:rPr lang="en" sz="1200">
                <a:solidFill>
                  <a:schemeClr val="dk1"/>
                </a:solidFill>
                <a:latin typeface="Calibri"/>
                <a:ea typeface="Calibri"/>
                <a:cs typeface="Calibri"/>
                <a:sym typeface="Calibri"/>
              </a:rPr>
              <a:t> and Mike introductions. Then introduce Elena and Juliette who will go through presentation.</a:t>
            </a:r>
            <a:endParaRPr b="0" i="0" sz="1200" u="none" cap="none" strike="noStrike">
              <a:solidFill>
                <a:schemeClr val="dk1"/>
              </a:solidFill>
              <a:latin typeface="Calibri"/>
              <a:ea typeface="Calibri"/>
              <a:cs typeface="Calibri"/>
              <a:sym typeface="Calibri"/>
            </a:endParaRPr>
          </a:p>
        </p:txBody>
      </p:sp>
      <p:sp>
        <p:nvSpPr>
          <p:cNvPr id="109" name="Google Shape;109;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491cf3e6b6_5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1491cf3e6b6_5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 sz="1100">
                <a:solidFill>
                  <a:schemeClr val="dk1"/>
                </a:solidFill>
              </a:rPr>
              <a:t>Outside of meeting times, we host events where you can meet other people inside and outside of the org. through socials, volunteer events, office tours, and more. Overall, TU-AMA is a great way to grow your network and build connections with your peers and business professionals, learn more about the marketing industry, and gain real-world experience.</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72" name="Google Shape;472;g1491cf3e6b6_5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p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Juliette</a:t>
            </a:r>
            <a:endParaRPr>
              <a:solidFill>
                <a:schemeClr val="dk1"/>
              </a:solidFill>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483" name="Google Shape;483;p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ed248f4cf5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ed248f4cf5_6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Juliette</a:t>
            </a:r>
            <a:endParaRPr sz="1200">
              <a:solidFill>
                <a:schemeClr val="dk1"/>
              </a:solidFill>
              <a:latin typeface="Calibri"/>
              <a:ea typeface="Calibri"/>
              <a:cs typeface="Calibri"/>
              <a:sym typeface="Calibri"/>
            </a:endParaRPr>
          </a:p>
        </p:txBody>
      </p:sp>
      <p:sp>
        <p:nvSpPr>
          <p:cNvPr id="504" name="Google Shape;504;ged248f4cf5_6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mike/lauren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mike/lauren</a:t>
            </a:r>
            <a:endParaRPr>
              <a:solidFill>
                <a:schemeClr val="dk1"/>
              </a:solidFill>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517" name="Google Shape;517;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2" name="Google Shape;53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mike/lauren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e8f43db6c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e8f43db6c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Membership</a:t>
            </a:r>
            <a:endParaRPr b="0" i="0" sz="1200" u="none" cap="none" strike="noStrike">
              <a:solidFill>
                <a:schemeClr val="dk1"/>
              </a:solidFill>
              <a:latin typeface="Calibri"/>
              <a:ea typeface="Calibri"/>
              <a:cs typeface="Calibri"/>
              <a:sym typeface="Calibri"/>
            </a:endParaRPr>
          </a:p>
        </p:txBody>
      </p:sp>
      <p:sp>
        <p:nvSpPr>
          <p:cNvPr id="123" name="Google Shape;123;ge8f43db6c5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Juliette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First we will start by going over our mission and goals: TU-AMA aims to transform students’ lives. We offer our members opportunities to become experienced marketers and proven leaders by advancing their business knowledge, enhancing their skill sets, and expanding their personal networks.</a:t>
            </a:r>
            <a:endParaRPr>
              <a:solidFill>
                <a:schemeClr val="dk1"/>
              </a:solidFill>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140" name="Google Shape;140;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Juliette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As AMA is a national organization, Temple’s chapter is just one out of over 340 chapters internationally. Each year, we attend AMA’s International Conference where we are ranked and compete against the other chapters.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p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100"/>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Every year the American Marketing Association hold an Intercollegiate Conference where all the chapters come together to </a:t>
            </a:r>
            <a:r>
              <a:rPr lang="en" sz="1200">
                <a:solidFill>
                  <a:schemeClr val="dk1"/>
                </a:solidFill>
                <a:latin typeface="Calibri"/>
                <a:ea typeface="Calibri"/>
                <a:cs typeface="Calibri"/>
                <a:sym typeface="Calibri"/>
              </a:rPr>
              <a:t>compete in various competitions, hear industry professionals, and network with members with other schools. This past year the conference was held in Chicago where our chapter took home Top International Chapter of the Year, 1st place in the Case Competition which was sponsored by Amazon Prime, and we have also won 1st place for our Chapter Website design and the t-shirt competition that also takes place at ICC</a:t>
            </a:r>
            <a:endParaRPr sz="1200">
              <a:solidFill>
                <a:schemeClr val="dk1"/>
              </a:solidFill>
              <a:latin typeface="Calibri"/>
              <a:ea typeface="Calibri"/>
              <a:cs typeface="Calibri"/>
              <a:sym typeface="Calibri"/>
            </a:endParaRPr>
          </a:p>
        </p:txBody>
      </p:sp>
      <p:sp>
        <p:nvSpPr>
          <p:cNvPr id="165" name="Google Shape;165;p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elena</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This year, the AMA International Collegiate Conference Competitions (ICC) will be in New Orleans, and since we were one of the Top International Chapters last year that means we actually get to host this year. Our chapter will be playing a big role in leading the conference and also representing Temple as a top chapter. (Photos of what to expect). It’s a lot of fun you get to travel with your other members and get great resume skills- I’ll touch more upon bringing general body members in the Citizenship points but attendance does play a role on your ability to attend.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Juliette</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100"/>
              <a:buNone/>
            </a:pPr>
            <a:r>
              <a:t/>
            </a:r>
            <a:endParaRPr sz="1200">
              <a:solidFill>
                <a:schemeClr val="dk1"/>
              </a:solidFill>
              <a:latin typeface="Calibri"/>
              <a:ea typeface="Calibri"/>
              <a:cs typeface="Calibri"/>
              <a:sym typeface="Calibri"/>
            </a:endParaRPr>
          </a:p>
        </p:txBody>
      </p:sp>
      <p:sp>
        <p:nvSpPr>
          <p:cNvPr id="187" name="Google Shape;187;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 name="Shape 14"/>
        <p:cNvGrpSpPr/>
        <p:nvPr/>
      </p:nvGrpSpPr>
      <p:grpSpPr>
        <a:xfrm>
          <a:off x="0" y="0"/>
          <a:ext cx="0" cy="0"/>
          <a:chOff x="0" y="0"/>
          <a:chExt cx="0" cy="0"/>
        </a:xfrm>
      </p:grpSpPr>
      <p:sp>
        <p:nvSpPr>
          <p:cNvPr id="15" name="Google Shape;15;p21"/>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6" name="Google Shape;16;p21"/>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7" name="Google Shape;17;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29"/>
          <p:cNvSpPr txBox="1"/>
          <p:nvPr>
            <p:ph type="title"/>
          </p:nvPr>
        </p:nvSpPr>
        <p:spPr>
          <a:xfrm>
            <a:off x="629841" y="342900"/>
            <a:ext cx="2949300" cy="1200000"/>
          </a:xfrm>
          <a:prstGeom prst="rect">
            <a:avLst/>
          </a:prstGeom>
          <a:noFill/>
          <a:ln>
            <a:noFill/>
          </a:ln>
        </p:spPr>
        <p:txBody>
          <a:bodyPr anchorCtr="0" anchor="b"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2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73" name="Google Shape;73;p29"/>
          <p:cNvSpPr/>
          <p:nvPr>
            <p:ph idx="2" type="pic"/>
          </p:nvPr>
        </p:nvSpPr>
        <p:spPr>
          <a:xfrm>
            <a:off x="3887391" y="740569"/>
            <a:ext cx="4629000" cy="3655200"/>
          </a:xfrm>
          <a:prstGeom prst="rect">
            <a:avLst/>
          </a:prstGeom>
          <a:noFill/>
          <a:ln>
            <a:noFill/>
          </a:ln>
        </p:spPr>
      </p:sp>
      <p:sp>
        <p:nvSpPr>
          <p:cNvPr id="74" name="Google Shape;74;p29"/>
          <p:cNvSpPr txBox="1"/>
          <p:nvPr>
            <p:ph idx="1" type="body"/>
          </p:nvPr>
        </p:nvSpPr>
        <p:spPr>
          <a:xfrm>
            <a:off x="629841" y="1543050"/>
            <a:ext cx="2949300" cy="28587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dk1"/>
              </a:buClr>
              <a:buSzPts val="2100"/>
              <a:buFont typeface="Arial"/>
              <a:buNone/>
              <a:defRPr b="0" i="0" sz="12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0" i="0" sz="11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500"/>
              <a:buFont typeface="Arial"/>
              <a:buNone/>
              <a:defRPr b="0" i="0" sz="9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9pPr>
          </a:lstStyle>
          <a:p/>
        </p:txBody>
      </p:sp>
      <p:sp>
        <p:nvSpPr>
          <p:cNvPr id="75" name="Google Shape;75;p29"/>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6" name="Google Shape;76;p29"/>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7" name="Google Shape;77;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78" name="Google Shape;78;p29"/>
          <p:cNvCxnSpPr/>
          <p:nvPr/>
        </p:nvCxnSpPr>
        <p:spPr>
          <a:xfrm>
            <a:off x="722272" y="1548553"/>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9" name="Shape 79"/>
        <p:cNvGrpSpPr/>
        <p:nvPr/>
      </p:nvGrpSpPr>
      <p:grpSpPr>
        <a:xfrm>
          <a:off x="0" y="0"/>
          <a:ext cx="0" cy="0"/>
          <a:chOff x="0" y="0"/>
          <a:chExt cx="0" cy="0"/>
        </a:xfrm>
      </p:grpSpPr>
      <p:sp>
        <p:nvSpPr>
          <p:cNvPr id="80" name="Google Shape;80;p30"/>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81" name="Google Shape;81;p30"/>
          <p:cNvSpPr txBox="1"/>
          <p:nvPr>
            <p:ph idx="1" type="body"/>
          </p:nvPr>
        </p:nvSpPr>
        <p:spPr>
          <a:xfrm rot="5400000">
            <a:off x="2940300" y="-942431"/>
            <a:ext cx="3263400" cy="78867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2" name="Google Shape;82;p3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3" name="Google Shape;83;p3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84" name="Google Shape;84;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85" name="Google Shape;85;p30"/>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6" name="Shape 86"/>
        <p:cNvGrpSpPr/>
        <p:nvPr/>
      </p:nvGrpSpPr>
      <p:grpSpPr>
        <a:xfrm>
          <a:off x="0" y="0"/>
          <a:ext cx="0" cy="0"/>
          <a:chOff x="0" y="0"/>
          <a:chExt cx="0" cy="0"/>
        </a:xfrm>
      </p:grpSpPr>
      <p:sp>
        <p:nvSpPr>
          <p:cNvPr id="87" name="Google Shape;87;p31"/>
          <p:cNvSpPr txBox="1"/>
          <p:nvPr>
            <p:ph type="title"/>
          </p:nvPr>
        </p:nvSpPr>
        <p:spPr>
          <a:xfrm rot="5400000">
            <a:off x="5350050" y="1467544"/>
            <a:ext cx="4359000" cy="19716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88" name="Google Shape;88;p31"/>
          <p:cNvSpPr txBox="1"/>
          <p:nvPr>
            <p:ph idx="1" type="body"/>
          </p:nvPr>
        </p:nvSpPr>
        <p:spPr>
          <a:xfrm rot="5400000">
            <a:off x="1349475" y="-447056"/>
            <a:ext cx="4359000" cy="58008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9" name="Google Shape;89;p31"/>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0" name="Google Shape;90;p31"/>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91" name="Google Shape;91;p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8" name="Shape 18"/>
        <p:cNvGrpSpPr/>
        <p:nvPr/>
      </p:nvGrpSpPr>
      <p:grpSpPr>
        <a:xfrm>
          <a:off x="0" y="0"/>
          <a:ext cx="0" cy="0"/>
          <a:chOff x="0" y="0"/>
          <a:chExt cx="0" cy="0"/>
        </a:xfrm>
      </p:grpSpPr>
      <p:sp>
        <p:nvSpPr>
          <p:cNvPr id="19" name="Google Shape;19;g148b63b6a34_0_1"/>
          <p:cNvSpPr txBox="1"/>
          <p:nvPr>
            <p:ph type="title"/>
          </p:nvPr>
        </p:nvSpPr>
        <p:spPr>
          <a:xfrm>
            <a:off x="628650" y="273844"/>
            <a:ext cx="7886700" cy="994200"/>
          </a:xfrm>
          <a:prstGeom prst="rect">
            <a:avLst/>
          </a:prstGeom>
        </p:spPr>
        <p:txBody>
          <a:bodyPr anchorCtr="0" anchor="t" bIns="68575" lIns="68575" spcFirstLastPara="1" rIns="68575" wrap="square" tIns="68575">
            <a:noAutofit/>
          </a:bodyPr>
          <a:lstStyle>
            <a:lvl1pPr lvl="0">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22"/>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2" name="Google Shape;22;p22"/>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3" name="Google Shape;23;p22"/>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 name="Google Shape;24;p22"/>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5" name="Google Shape;25;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26" name="Google Shape;26;p22"/>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25"/>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29" name="Google Shape;29;p25"/>
          <p:cNvSpPr txBox="1"/>
          <p:nvPr>
            <p:ph idx="1" type="body"/>
          </p:nvPr>
        </p:nvSpPr>
        <p:spPr>
          <a:xfrm>
            <a:off x="6286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0" name="Google Shape;30;p25"/>
          <p:cNvSpPr txBox="1"/>
          <p:nvPr>
            <p:ph idx="2" type="body"/>
          </p:nvPr>
        </p:nvSpPr>
        <p:spPr>
          <a:xfrm>
            <a:off x="4629150" y="1369219"/>
            <a:ext cx="3886200" cy="32634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1" name="Google Shape;31;p25"/>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2" name="Google Shape;32;p25"/>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3" name="Google Shape;33;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34" name="Google Shape;34;p25"/>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 name="Shape 35"/>
        <p:cNvGrpSpPr/>
        <p:nvPr/>
      </p:nvGrpSpPr>
      <p:grpSpPr>
        <a:xfrm>
          <a:off x="0" y="0"/>
          <a:ext cx="0" cy="0"/>
          <a:chOff x="0" y="0"/>
          <a:chExt cx="0" cy="0"/>
        </a:xfrm>
      </p:grpSpPr>
      <p:sp>
        <p:nvSpPr>
          <p:cNvPr id="36" name="Google Shape;36;p23"/>
          <p:cNvSpPr txBox="1"/>
          <p:nvPr>
            <p:ph type="ctrTitle"/>
          </p:nvPr>
        </p:nvSpPr>
        <p:spPr>
          <a:xfrm>
            <a:off x="1143000" y="841772"/>
            <a:ext cx="6858000" cy="1790700"/>
          </a:xfrm>
          <a:prstGeom prst="rect">
            <a:avLst/>
          </a:prstGeom>
          <a:noFill/>
          <a:ln>
            <a:noFill/>
          </a:ln>
        </p:spPr>
        <p:txBody>
          <a:bodyPr anchorCtr="0" anchor="b" bIns="68575" lIns="68575" spcFirstLastPara="1" rIns="68575" wrap="square" tIns="68575">
            <a:noAutofit/>
          </a:bodyPr>
          <a:lstStyle>
            <a:lvl1pPr lvl="0" marR="0" algn="ctr">
              <a:lnSpc>
                <a:spcPct val="90000"/>
              </a:lnSpc>
              <a:spcBef>
                <a:spcPts val="0"/>
              </a:spcBef>
              <a:spcAft>
                <a:spcPts val="0"/>
              </a:spcAft>
              <a:buClr>
                <a:schemeClr val="dk1"/>
              </a:buClr>
              <a:buSzPts val="1100"/>
              <a:buFont typeface="Calibri"/>
              <a:buNone/>
              <a:defRPr b="0" i="0" sz="45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37" name="Google Shape;37;p23"/>
          <p:cNvSpPr txBox="1"/>
          <p:nvPr>
            <p:ph idx="1" type="subTitle"/>
          </p:nvPr>
        </p:nvSpPr>
        <p:spPr>
          <a:xfrm>
            <a:off x="1143000" y="2701528"/>
            <a:ext cx="6858000" cy="1241700"/>
          </a:xfrm>
          <a:prstGeom prst="rect">
            <a:avLst/>
          </a:prstGeom>
          <a:noFill/>
          <a:ln>
            <a:noFill/>
          </a:ln>
        </p:spPr>
        <p:txBody>
          <a:bodyPr anchorCtr="0" anchor="t" bIns="68575" lIns="68575" spcFirstLastPara="1" rIns="68575" wrap="square" tIns="68575">
            <a:noAutofit/>
          </a:bodyPr>
          <a:lstStyle>
            <a:lvl1pPr lvl="0" marR="0" algn="ctr">
              <a:lnSpc>
                <a:spcPct val="90000"/>
              </a:lnSpc>
              <a:spcBef>
                <a:spcPts val="800"/>
              </a:spcBef>
              <a:spcAft>
                <a:spcPts val="0"/>
              </a:spcAft>
              <a:buClr>
                <a:schemeClr val="dk1"/>
              </a:buClr>
              <a:buSzPts val="2100"/>
              <a:buFont typeface="Arial"/>
              <a:buNone/>
              <a:defRPr b="0" i="0" sz="1800" u="none" cap="none" strike="noStrike">
                <a:solidFill>
                  <a:schemeClr val="dk1"/>
                </a:solidFill>
                <a:latin typeface="Calibri"/>
                <a:ea typeface="Calibri"/>
                <a:cs typeface="Calibri"/>
                <a:sym typeface="Calibri"/>
              </a:defRPr>
            </a:lvl1pPr>
            <a:lvl2pPr lvl="1" marR="0" algn="ctr">
              <a:lnSpc>
                <a:spcPct val="90000"/>
              </a:lnSpc>
              <a:spcBef>
                <a:spcPts val="400"/>
              </a:spcBef>
              <a:spcAft>
                <a:spcPts val="0"/>
              </a:spcAft>
              <a:buClr>
                <a:schemeClr val="dk1"/>
              </a:buClr>
              <a:buSzPts val="18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5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38" name="Google Shape;38;p23"/>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9" name="Google Shape;39;p23"/>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0" name="Google Shape;40;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24"/>
          <p:cNvSpPr txBox="1"/>
          <p:nvPr>
            <p:ph type="title"/>
          </p:nvPr>
        </p:nvSpPr>
        <p:spPr>
          <a:xfrm>
            <a:off x="623888" y="1282304"/>
            <a:ext cx="7886700" cy="2139600"/>
          </a:xfrm>
          <a:prstGeom prst="rect">
            <a:avLst/>
          </a:prstGeom>
          <a:noFill/>
          <a:ln>
            <a:noFill/>
          </a:ln>
        </p:spPr>
        <p:txBody>
          <a:bodyPr anchorCtr="0" anchor="b"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45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43" name="Google Shape;43;p24"/>
          <p:cNvSpPr txBox="1"/>
          <p:nvPr>
            <p:ph idx="1" type="body"/>
          </p:nvPr>
        </p:nvSpPr>
        <p:spPr>
          <a:xfrm>
            <a:off x="623888" y="3442097"/>
            <a:ext cx="7886700" cy="11250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rgbClr val="888888"/>
              </a:buClr>
              <a:buSzPts val="2100"/>
              <a:buFont typeface="Arial"/>
              <a:buNone/>
              <a:defRPr b="0" i="0" sz="1800" u="none" cap="none" strike="noStrike">
                <a:solidFill>
                  <a:srgbClr val="888888"/>
                </a:solidFill>
                <a:latin typeface="Calibri"/>
                <a:ea typeface="Calibri"/>
                <a:cs typeface="Calibri"/>
                <a:sym typeface="Calibri"/>
              </a:defRPr>
            </a:lvl1pPr>
            <a:lvl2pPr indent="-228600" lvl="1" marL="914400" marR="0" algn="l">
              <a:lnSpc>
                <a:spcPct val="90000"/>
              </a:lnSpc>
              <a:spcBef>
                <a:spcPts val="400"/>
              </a:spcBef>
              <a:spcAft>
                <a:spcPts val="0"/>
              </a:spcAft>
              <a:buClr>
                <a:srgbClr val="888888"/>
              </a:buClr>
              <a:buSzPts val="1800"/>
              <a:buFont typeface="Arial"/>
              <a:buNone/>
              <a:defRPr b="0" i="0" sz="1500" u="none" cap="none" strike="noStrike">
                <a:solidFill>
                  <a:srgbClr val="888888"/>
                </a:solidFill>
                <a:latin typeface="Calibri"/>
                <a:ea typeface="Calibri"/>
                <a:cs typeface="Calibri"/>
                <a:sym typeface="Calibri"/>
              </a:defRPr>
            </a:lvl2pPr>
            <a:lvl3pPr indent="-228600" lvl="2" marL="1371600" marR="0" algn="l">
              <a:lnSpc>
                <a:spcPct val="90000"/>
              </a:lnSpc>
              <a:spcBef>
                <a:spcPts val="400"/>
              </a:spcBef>
              <a:spcAft>
                <a:spcPts val="0"/>
              </a:spcAft>
              <a:buClr>
                <a:srgbClr val="888888"/>
              </a:buClr>
              <a:buSzPts val="1500"/>
              <a:buFont typeface="Arial"/>
              <a:buNone/>
              <a:defRPr b="0" i="0" sz="1400" u="none" cap="none" strike="noStrike">
                <a:solidFill>
                  <a:srgbClr val="888888"/>
                </a:solidFill>
                <a:latin typeface="Calibri"/>
                <a:ea typeface="Calibri"/>
                <a:cs typeface="Calibri"/>
                <a:sym typeface="Calibri"/>
              </a:defRPr>
            </a:lvl3pPr>
            <a:lvl4pPr indent="-228600" lvl="3" marL="18288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4pPr>
            <a:lvl5pPr indent="-228600" lvl="4" marL="22860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5pPr>
            <a:lvl6pPr indent="-228600" lvl="5" marL="27432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6pPr>
            <a:lvl7pPr indent="-228600" lvl="6" marL="32004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7pPr>
            <a:lvl8pPr indent="-228600" lvl="7" marL="36576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8pPr>
            <a:lvl9pPr indent="-228600" lvl="8" marL="4114800" marR="0" algn="l">
              <a:lnSpc>
                <a:spcPct val="90000"/>
              </a:lnSpc>
              <a:spcBef>
                <a:spcPts val="400"/>
              </a:spcBef>
              <a:spcAft>
                <a:spcPts val="0"/>
              </a:spcAft>
              <a:buClr>
                <a:srgbClr val="888888"/>
              </a:buClr>
              <a:buSzPts val="1400"/>
              <a:buFont typeface="Arial"/>
              <a:buNone/>
              <a:defRPr b="0" i="0" sz="1200" u="none" cap="none" strike="noStrike">
                <a:solidFill>
                  <a:srgbClr val="888888"/>
                </a:solidFill>
                <a:latin typeface="Calibri"/>
                <a:ea typeface="Calibri"/>
                <a:cs typeface="Calibri"/>
                <a:sym typeface="Calibri"/>
              </a:defRPr>
            </a:lvl9pPr>
          </a:lstStyle>
          <a:p/>
        </p:txBody>
      </p:sp>
      <p:sp>
        <p:nvSpPr>
          <p:cNvPr id="44" name="Google Shape;44;p24"/>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5" name="Google Shape;45;p24"/>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46" name="Google Shape;46;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26"/>
          <p:cNvSpPr txBox="1"/>
          <p:nvPr>
            <p:ph type="title"/>
          </p:nvPr>
        </p:nvSpPr>
        <p:spPr>
          <a:xfrm>
            <a:off x="629841"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49" name="Google Shape;49;p26"/>
          <p:cNvSpPr txBox="1"/>
          <p:nvPr>
            <p:ph idx="1" type="body"/>
          </p:nvPr>
        </p:nvSpPr>
        <p:spPr>
          <a:xfrm>
            <a:off x="629841" y="1260872"/>
            <a:ext cx="3868200" cy="618000"/>
          </a:xfrm>
          <a:prstGeom prst="rect">
            <a:avLst/>
          </a:prstGeom>
          <a:noFill/>
          <a:ln>
            <a:noFill/>
          </a:ln>
        </p:spPr>
        <p:txBody>
          <a:bodyPr anchorCtr="0" anchor="b" bIns="68575" lIns="68575" spcFirstLastPara="1" rIns="68575" wrap="square" tIns="68575">
            <a:noAutofit/>
          </a:bodyPr>
          <a:lstStyle>
            <a:lvl1pPr indent="-228600" lvl="0" marL="457200" marR="0" algn="l">
              <a:lnSpc>
                <a:spcPct val="90000"/>
              </a:lnSpc>
              <a:spcBef>
                <a:spcPts val="800"/>
              </a:spcBef>
              <a:spcAft>
                <a:spcPts val="0"/>
              </a:spcAft>
              <a:buClr>
                <a:schemeClr val="dk1"/>
              </a:buClr>
              <a:buSzPts val="2100"/>
              <a:buFont typeface="Arial"/>
              <a:buNone/>
              <a:defRPr b="1" i="0" sz="18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5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9pPr>
          </a:lstStyle>
          <a:p/>
        </p:txBody>
      </p:sp>
      <p:sp>
        <p:nvSpPr>
          <p:cNvPr id="50" name="Google Shape;50;p26"/>
          <p:cNvSpPr txBox="1"/>
          <p:nvPr>
            <p:ph idx="2" type="body"/>
          </p:nvPr>
        </p:nvSpPr>
        <p:spPr>
          <a:xfrm>
            <a:off x="629841" y="1878806"/>
            <a:ext cx="3868200" cy="27633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1" name="Google Shape;51;p26"/>
          <p:cNvSpPr txBox="1"/>
          <p:nvPr>
            <p:ph idx="3" type="body"/>
          </p:nvPr>
        </p:nvSpPr>
        <p:spPr>
          <a:xfrm>
            <a:off x="4629150" y="1260872"/>
            <a:ext cx="3887400" cy="618000"/>
          </a:xfrm>
          <a:prstGeom prst="rect">
            <a:avLst/>
          </a:prstGeom>
          <a:noFill/>
          <a:ln>
            <a:noFill/>
          </a:ln>
        </p:spPr>
        <p:txBody>
          <a:bodyPr anchorCtr="0" anchor="b" bIns="68575" lIns="68575" spcFirstLastPara="1" rIns="68575" wrap="square" tIns="68575">
            <a:noAutofit/>
          </a:bodyPr>
          <a:lstStyle>
            <a:lvl1pPr indent="-228600" lvl="0" marL="457200" marR="0" algn="l">
              <a:lnSpc>
                <a:spcPct val="90000"/>
              </a:lnSpc>
              <a:spcBef>
                <a:spcPts val="800"/>
              </a:spcBef>
              <a:spcAft>
                <a:spcPts val="0"/>
              </a:spcAft>
              <a:buClr>
                <a:schemeClr val="dk1"/>
              </a:buClr>
              <a:buSzPts val="2100"/>
              <a:buFont typeface="Arial"/>
              <a:buNone/>
              <a:defRPr b="1" i="0" sz="18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5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400"/>
              <a:buFont typeface="Arial"/>
              <a:buNone/>
              <a:defRPr b="1" i="0" sz="1200" u="none" cap="none" strike="noStrike">
                <a:solidFill>
                  <a:schemeClr val="dk1"/>
                </a:solidFill>
                <a:latin typeface="Calibri"/>
                <a:ea typeface="Calibri"/>
                <a:cs typeface="Calibri"/>
                <a:sym typeface="Calibri"/>
              </a:defRPr>
            </a:lvl9pPr>
          </a:lstStyle>
          <a:p/>
        </p:txBody>
      </p:sp>
      <p:sp>
        <p:nvSpPr>
          <p:cNvPr id="52" name="Google Shape;52;p26"/>
          <p:cNvSpPr txBox="1"/>
          <p:nvPr>
            <p:ph idx="4" type="body"/>
          </p:nvPr>
        </p:nvSpPr>
        <p:spPr>
          <a:xfrm>
            <a:off x="4629150" y="1878806"/>
            <a:ext cx="3887400" cy="2763300"/>
          </a:xfrm>
          <a:prstGeom prst="rect">
            <a:avLst/>
          </a:prstGeom>
          <a:noFill/>
          <a:ln>
            <a:noFill/>
          </a:ln>
        </p:spPr>
        <p:txBody>
          <a:bodyPr anchorCtr="0" anchor="t" bIns="68575" lIns="68575" spcFirstLastPara="1" rIns="68575" wrap="square" tIns="68575">
            <a:no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26"/>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26"/>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56" name="Google Shape;56;p26"/>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 name="Shape 57"/>
        <p:cNvGrpSpPr/>
        <p:nvPr/>
      </p:nvGrpSpPr>
      <p:grpSpPr>
        <a:xfrm>
          <a:off x="0" y="0"/>
          <a:ext cx="0" cy="0"/>
          <a:chOff x="0" y="0"/>
          <a:chExt cx="0" cy="0"/>
        </a:xfrm>
      </p:grpSpPr>
      <p:sp>
        <p:nvSpPr>
          <p:cNvPr id="58" name="Google Shape;58;p27"/>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59" name="Google Shape;59;p27"/>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0" name="Google Shape;60;p27"/>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1" name="Google Shape;61;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62" name="Google Shape;62;p27"/>
          <p:cNvCxnSpPr/>
          <p:nvPr/>
        </p:nvCxnSpPr>
        <p:spPr>
          <a:xfrm>
            <a:off x="798472" y="952560"/>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28"/>
          <p:cNvSpPr txBox="1"/>
          <p:nvPr>
            <p:ph type="title"/>
          </p:nvPr>
        </p:nvSpPr>
        <p:spPr>
          <a:xfrm>
            <a:off x="629841" y="342900"/>
            <a:ext cx="2949300" cy="1200000"/>
          </a:xfrm>
          <a:prstGeom prst="rect">
            <a:avLst/>
          </a:prstGeom>
          <a:noFill/>
          <a:ln>
            <a:noFill/>
          </a:ln>
        </p:spPr>
        <p:txBody>
          <a:bodyPr anchorCtr="0" anchor="b" bIns="68575" lIns="68575" spcFirstLastPara="1" rIns="68575" wrap="square" tIns="68575">
            <a:noAutofit/>
          </a:bodyPr>
          <a:lstStyle>
            <a:lvl1pPr lvl="0" marR="0" algn="l">
              <a:lnSpc>
                <a:spcPct val="90000"/>
              </a:lnSpc>
              <a:spcBef>
                <a:spcPts val="0"/>
              </a:spcBef>
              <a:spcAft>
                <a:spcPts val="0"/>
              </a:spcAft>
              <a:buClr>
                <a:schemeClr val="dk1"/>
              </a:buClr>
              <a:buSzPts val="1100"/>
              <a:buFont typeface="Calibri"/>
              <a:buNone/>
              <a:defRPr b="0" i="0" sz="2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65" name="Google Shape;65;p28"/>
          <p:cNvSpPr txBox="1"/>
          <p:nvPr>
            <p:ph idx="1" type="body"/>
          </p:nvPr>
        </p:nvSpPr>
        <p:spPr>
          <a:xfrm>
            <a:off x="3887391" y="740569"/>
            <a:ext cx="4629000" cy="3655200"/>
          </a:xfrm>
          <a:prstGeom prst="rect">
            <a:avLst/>
          </a:prstGeom>
          <a:noFill/>
          <a:ln>
            <a:noFill/>
          </a:ln>
        </p:spPr>
        <p:txBody>
          <a:bodyPr anchorCtr="0" anchor="t" bIns="68575" lIns="68575" spcFirstLastPara="1" rIns="68575" wrap="square" tIns="68575">
            <a:noAutofit/>
          </a:bodyPr>
          <a:lstStyle>
            <a:lvl1pPr indent="-381000" lvl="0" marL="457200" marR="0" algn="l">
              <a:lnSpc>
                <a:spcPct val="90000"/>
              </a:lnSpc>
              <a:spcBef>
                <a:spcPts val="8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61950" lvl="1" marL="914400" marR="0" algn="l">
              <a:lnSpc>
                <a:spcPct val="90000"/>
              </a:lnSpc>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2pPr>
            <a:lvl3pPr indent="-342900" lvl="2" marL="13716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23850" lvl="5" marL="27432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66" name="Google Shape;66;p28"/>
          <p:cNvSpPr txBox="1"/>
          <p:nvPr>
            <p:ph idx="2" type="body"/>
          </p:nvPr>
        </p:nvSpPr>
        <p:spPr>
          <a:xfrm>
            <a:off x="629841" y="1543050"/>
            <a:ext cx="2949300" cy="2858700"/>
          </a:xfrm>
          <a:prstGeom prst="rect">
            <a:avLst/>
          </a:prstGeom>
          <a:noFill/>
          <a:ln>
            <a:noFill/>
          </a:ln>
        </p:spPr>
        <p:txBody>
          <a:bodyPr anchorCtr="0" anchor="t" bIns="68575" lIns="68575" spcFirstLastPara="1" rIns="68575" wrap="square" tIns="68575">
            <a:noAutofit/>
          </a:bodyPr>
          <a:lstStyle>
            <a:lvl1pPr indent="-228600" lvl="0" marL="457200" marR="0" algn="l">
              <a:lnSpc>
                <a:spcPct val="90000"/>
              </a:lnSpc>
              <a:spcBef>
                <a:spcPts val="800"/>
              </a:spcBef>
              <a:spcAft>
                <a:spcPts val="0"/>
              </a:spcAft>
              <a:buClr>
                <a:schemeClr val="dk1"/>
              </a:buClr>
              <a:buSzPts val="2100"/>
              <a:buFont typeface="Arial"/>
              <a:buNone/>
              <a:defRPr b="0" i="0" sz="12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0" i="0" sz="11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500"/>
              <a:buFont typeface="Arial"/>
              <a:buNone/>
              <a:defRPr b="0" i="0" sz="9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400"/>
              <a:buFont typeface="Arial"/>
              <a:buNone/>
              <a:defRPr b="0" i="0" sz="800" u="none" cap="none" strike="noStrike">
                <a:solidFill>
                  <a:schemeClr val="dk1"/>
                </a:solidFill>
                <a:latin typeface="Calibri"/>
                <a:ea typeface="Calibri"/>
                <a:cs typeface="Calibri"/>
                <a:sym typeface="Calibri"/>
              </a:defRPr>
            </a:lvl9pPr>
          </a:lstStyle>
          <a:p/>
        </p:txBody>
      </p:sp>
      <p:sp>
        <p:nvSpPr>
          <p:cNvPr id="67" name="Google Shape;67;p28"/>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algn="l">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8" name="Google Shape;68;p28"/>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algn="ctr">
              <a:lnSpc>
                <a:spcPct val="100000"/>
              </a:lnSpc>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9" name="Google Shape;69;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r>
              <a:rPr lang="en"/>
              <a:t>| </a:t>
            </a:r>
            <a:fld id="{00000000-1234-1234-1234-123412341234}" type="slidenum">
              <a:rPr lang="en"/>
              <a:t>‹#›</a:t>
            </a:fld>
            <a:endParaRPr/>
          </a:p>
        </p:txBody>
      </p:sp>
      <p:cxnSp>
        <p:nvCxnSpPr>
          <p:cNvPr id="70" name="Google Shape;70;p28"/>
          <p:cNvCxnSpPr/>
          <p:nvPr/>
        </p:nvCxnSpPr>
        <p:spPr>
          <a:xfrm>
            <a:off x="722272" y="1548553"/>
            <a:ext cx="743100" cy="0"/>
          </a:xfrm>
          <a:prstGeom prst="straightConnector1">
            <a:avLst/>
          </a:prstGeom>
          <a:noFill/>
          <a:ln cap="rnd" cmpd="sng" w="28575">
            <a:solidFill>
              <a:srgbClr val="B32C26"/>
            </a:solidFill>
            <a:prstDash val="solid"/>
            <a:miter lim="800000"/>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0"/>
          <p:cNvSpPr txBox="1"/>
          <p:nvPr>
            <p:ph type="title"/>
          </p:nvPr>
        </p:nvSpPr>
        <p:spPr>
          <a:xfrm>
            <a:off x="628650" y="273844"/>
            <a:ext cx="7886700" cy="994200"/>
          </a:xfrm>
          <a:prstGeom prst="rect">
            <a:avLst/>
          </a:prstGeom>
          <a:noFill/>
          <a:ln>
            <a:noFill/>
          </a:ln>
        </p:spPr>
        <p:txBody>
          <a:bodyPr anchorCtr="0" anchor="ctr" bIns="68575" lIns="68575" spcFirstLastPara="1" rIns="68575" wrap="square" tIns="68575">
            <a:noAutofit/>
          </a:bodyPr>
          <a:lstStyle>
            <a:lvl1pPr lvl="0" marR="0" rtl="0" algn="l">
              <a:lnSpc>
                <a:spcPct val="90000"/>
              </a:lnSpc>
              <a:spcBef>
                <a:spcPts val="0"/>
              </a:spcBef>
              <a:spcAft>
                <a:spcPts val="0"/>
              </a:spcAft>
              <a:buClr>
                <a:schemeClr val="dk1"/>
              </a:buClr>
              <a:buSzPts val="11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p20"/>
          <p:cNvSpPr txBox="1"/>
          <p:nvPr>
            <p:ph idx="1" type="body"/>
          </p:nvPr>
        </p:nvSpPr>
        <p:spPr>
          <a:xfrm>
            <a:off x="628650" y="1369219"/>
            <a:ext cx="7886700" cy="3263400"/>
          </a:xfrm>
          <a:prstGeom prst="rect">
            <a:avLst/>
          </a:prstGeom>
          <a:noFill/>
          <a:ln>
            <a:noFill/>
          </a:ln>
        </p:spPr>
        <p:txBody>
          <a:bodyPr anchorCtr="0" anchor="t" bIns="68575" lIns="68575" spcFirstLastPara="1" rIns="68575" wrap="square" tIns="68575">
            <a:no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p20"/>
          <p:cNvSpPr txBox="1"/>
          <p:nvPr>
            <p:ph idx="10" type="dt"/>
          </p:nvPr>
        </p:nvSpPr>
        <p:spPr>
          <a:xfrm>
            <a:off x="628650" y="4767263"/>
            <a:ext cx="2057400" cy="2739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p20"/>
          <p:cNvSpPr txBox="1"/>
          <p:nvPr>
            <p:ph idx="11" type="ftr"/>
          </p:nvPr>
        </p:nvSpPr>
        <p:spPr>
          <a:xfrm>
            <a:off x="3028950" y="4767263"/>
            <a:ext cx="3086100" cy="273900"/>
          </a:xfrm>
          <a:prstGeom prst="rect">
            <a:avLst/>
          </a:prstGeom>
          <a:noFill/>
          <a:ln>
            <a:noFill/>
          </a:ln>
        </p:spPr>
        <p:txBody>
          <a:bodyPr anchorCtr="0" anchor="ctr" bIns="68575" lIns="68575" spcFirstLastPara="1" rIns="68575" wrap="square" tIns="685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20"/>
          <p:cNvSpPr/>
          <p:nvPr/>
        </p:nvSpPr>
        <p:spPr>
          <a:xfrm>
            <a:off x="0" y="0"/>
            <a:ext cx="9144000" cy="5143500"/>
          </a:xfrm>
          <a:prstGeom prst="rect">
            <a:avLst/>
          </a:prstGeom>
          <a:solidFill>
            <a:srgbClr val="F2F3E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1F2F4E"/>
              </a:solidFill>
              <a:latin typeface="Calibri"/>
              <a:ea typeface="Calibri"/>
              <a:cs typeface="Calibri"/>
              <a:sym typeface="Calibri"/>
            </a:endParaRPr>
          </a:p>
        </p:txBody>
      </p:sp>
      <p:sp>
        <p:nvSpPr>
          <p:cNvPr id="12" name="Google Shape;12;p20"/>
          <p:cNvSpPr/>
          <p:nvPr/>
        </p:nvSpPr>
        <p:spPr>
          <a:xfrm>
            <a:off x="0" y="4698000"/>
            <a:ext cx="9144000" cy="445500"/>
          </a:xfrm>
          <a:prstGeom prst="rect">
            <a:avLst/>
          </a:prstGeom>
          <a:solidFill>
            <a:srgbClr val="1F2F4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descr="AMA_Lockup1.png" id="13" name="Google Shape;13;p20"/>
          <p:cNvPicPr preferRelativeResize="0"/>
          <p:nvPr/>
        </p:nvPicPr>
        <p:blipFill rotWithShape="1">
          <a:blip r:embed="rId1">
            <a:alphaModFix/>
          </a:blip>
          <a:srcRect b="0" l="0" r="0" t="0"/>
          <a:stretch/>
        </p:blipFill>
        <p:spPr>
          <a:xfrm>
            <a:off x="207355" y="4798904"/>
            <a:ext cx="1801500" cy="2697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5.gif"/><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jpg"/><Relationship Id="rId4" Type="http://schemas.openxmlformats.org/officeDocument/2006/relationships/image" Target="../media/image51.jpg"/><Relationship Id="rId5" Type="http://schemas.openxmlformats.org/officeDocument/2006/relationships/image" Target="../media/image35.jpg"/><Relationship Id="rId6" Type="http://schemas.openxmlformats.org/officeDocument/2006/relationships/image" Target="../media/image4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45.jpg"/><Relationship Id="rId5" Type="http://schemas.openxmlformats.org/officeDocument/2006/relationships/image" Target="../media/image4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6.jp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0.jpg"/><Relationship Id="rId4" Type="http://schemas.openxmlformats.org/officeDocument/2006/relationships/image" Target="../media/image53.jpg"/><Relationship Id="rId5" Type="http://schemas.openxmlformats.org/officeDocument/2006/relationships/image" Target="../media/image6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4.jpg"/><Relationship Id="rId4" Type="http://schemas.openxmlformats.org/officeDocument/2006/relationships/image" Target="../media/image6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2.jpg"/><Relationship Id="rId4" Type="http://schemas.openxmlformats.org/officeDocument/2006/relationships/image" Target="../media/image34.jpg"/><Relationship Id="rId5" Type="http://schemas.openxmlformats.org/officeDocument/2006/relationships/image" Target="../media/image6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hyperlink" Target="mailto:marianne.kornelius@temple.edu" TargetMode="External"/><Relationship Id="rId5" Type="http://schemas.openxmlformats.org/officeDocument/2006/relationships/hyperlink" Target="mailto:skylar.sheely@temple.edu" TargetMode="External"/><Relationship Id="rId6" Type="http://schemas.openxmlformats.org/officeDocument/2006/relationships/hyperlink" Target="mailto:cathy.nguyen@temple.edu" TargetMode="External"/><Relationship Id="rId7"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0.jpg"/><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6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7.jpg"/><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5.jpg"/><Relationship Id="rId4" Type="http://schemas.openxmlformats.org/officeDocument/2006/relationships/image" Target="../media/image59.jpg"/><Relationship Id="rId5" Type="http://schemas.openxmlformats.org/officeDocument/2006/relationships/image" Target="../media/image5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3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3.jpg"/><Relationship Id="rId4" Type="http://schemas.openxmlformats.org/officeDocument/2006/relationships/image" Target="../media/image7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9.png"/><Relationship Id="rId4" Type="http://schemas.openxmlformats.org/officeDocument/2006/relationships/image" Target="../media/image65.png"/><Relationship Id="rId5" Type="http://schemas.openxmlformats.org/officeDocument/2006/relationships/image" Target="../media/image7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7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64.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71.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12.jpg"/><Relationship Id="rId5" Type="http://schemas.openxmlformats.org/officeDocument/2006/relationships/image" Target="../media/image30.jpg"/><Relationship Id="rId6"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14.png"/><Relationship Id="rId7" Type="http://schemas.openxmlformats.org/officeDocument/2006/relationships/image" Target="../media/image13.png"/><Relationship Id="rId8"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20.jpg"/><Relationship Id="rId5" Type="http://schemas.openxmlformats.org/officeDocument/2006/relationships/image" Target="../media/image23.jpg"/><Relationship Id="rId6" Type="http://schemas.openxmlformats.org/officeDocument/2006/relationships/image" Target="../media/image4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19.jpg"/><Relationship Id="rId6"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
          <p:cNvSpPr txBox="1"/>
          <p:nvPr/>
        </p:nvSpPr>
        <p:spPr>
          <a:xfrm>
            <a:off x="822963" y="-202850"/>
            <a:ext cx="7643700" cy="1217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i="0" lang="en" sz="3400" u="none" cap="none" strike="noStrike">
                <a:solidFill>
                  <a:srgbClr val="000000"/>
                </a:solidFill>
                <a:latin typeface="Montserrat"/>
                <a:ea typeface="Montserrat"/>
                <a:cs typeface="Montserrat"/>
                <a:sym typeface="Montserrat"/>
              </a:rPr>
              <a:t>Scan with your Suitable App! </a:t>
            </a:r>
            <a:endParaRPr b="0" i="0" sz="2000" u="none" cap="none" strike="noStrike">
              <a:solidFill>
                <a:srgbClr val="000000"/>
              </a:solidFill>
              <a:latin typeface="Montserrat"/>
              <a:ea typeface="Montserrat"/>
              <a:cs typeface="Montserrat"/>
              <a:sym typeface="Montserrat"/>
            </a:endParaRPr>
          </a:p>
        </p:txBody>
      </p:sp>
      <p:pic>
        <p:nvPicPr>
          <p:cNvPr id="97" name="Google Shape;97;p1"/>
          <p:cNvPicPr preferRelativeResize="0"/>
          <p:nvPr/>
        </p:nvPicPr>
        <p:blipFill rotWithShape="1">
          <a:blip r:embed="rId3">
            <a:alphaModFix/>
          </a:blip>
          <a:srcRect b="7195" l="11342" r="11342" t="6297"/>
          <a:stretch/>
        </p:blipFill>
        <p:spPr>
          <a:xfrm rot="55">
            <a:off x="295409" y="115910"/>
            <a:ext cx="614307" cy="687349"/>
          </a:xfrm>
          <a:prstGeom prst="rect">
            <a:avLst/>
          </a:prstGeom>
          <a:noFill/>
          <a:ln>
            <a:noFill/>
          </a:ln>
        </p:spPr>
      </p:pic>
      <p:pic>
        <p:nvPicPr>
          <p:cNvPr id="98" name="Google Shape;98;p1"/>
          <p:cNvPicPr preferRelativeResize="0"/>
          <p:nvPr/>
        </p:nvPicPr>
        <p:blipFill rotWithShape="1">
          <a:blip r:embed="rId3">
            <a:alphaModFix/>
          </a:blip>
          <a:srcRect b="7195" l="11342" r="11342" t="6297"/>
          <a:stretch/>
        </p:blipFill>
        <p:spPr>
          <a:xfrm rot="55">
            <a:off x="8234284" y="138523"/>
            <a:ext cx="614307" cy="687349"/>
          </a:xfrm>
          <a:prstGeom prst="rect">
            <a:avLst/>
          </a:prstGeom>
          <a:noFill/>
          <a:ln>
            <a:noFill/>
          </a:ln>
        </p:spPr>
      </p:pic>
      <p:pic>
        <p:nvPicPr>
          <p:cNvPr descr="High Five Boom GIF by TipsyElves.com" id="99" name="Google Shape;99;p1"/>
          <p:cNvPicPr preferRelativeResize="0"/>
          <p:nvPr/>
        </p:nvPicPr>
        <p:blipFill>
          <a:blip r:embed="rId4">
            <a:alphaModFix/>
          </a:blip>
          <a:stretch>
            <a:fillRect/>
          </a:stretch>
        </p:blipFill>
        <p:spPr>
          <a:xfrm>
            <a:off x="712800" y="1230300"/>
            <a:ext cx="4762500" cy="2682878"/>
          </a:xfrm>
          <a:prstGeom prst="rect">
            <a:avLst/>
          </a:prstGeom>
          <a:noFill/>
          <a:ln>
            <a:noFill/>
          </a:ln>
        </p:spPr>
      </p:pic>
      <p:pic>
        <p:nvPicPr>
          <p:cNvPr id="100" name="Google Shape;100;p1"/>
          <p:cNvPicPr preferRelativeResize="0"/>
          <p:nvPr/>
        </p:nvPicPr>
        <p:blipFill rotWithShape="1">
          <a:blip r:embed="rId5">
            <a:alphaModFix/>
          </a:blip>
          <a:srcRect b="3400" l="2353" r="0" t="0"/>
          <a:stretch/>
        </p:blipFill>
        <p:spPr>
          <a:xfrm>
            <a:off x="5896725" y="1230300"/>
            <a:ext cx="2748325" cy="2682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10"/>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10"/>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07" name="Google Shape;207;p1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208" name="Google Shape;208;p10"/>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Monday: Workshops</a:t>
            </a:r>
            <a:endParaRPr b="0" i="0" sz="3400" u="none" cap="none" strike="noStrike">
              <a:solidFill>
                <a:srgbClr val="000000"/>
              </a:solidFill>
              <a:latin typeface="Oswald"/>
              <a:ea typeface="Oswald"/>
              <a:cs typeface="Oswald"/>
              <a:sym typeface="Oswald"/>
            </a:endParaRPr>
          </a:p>
        </p:txBody>
      </p:sp>
      <p:cxnSp>
        <p:nvCxnSpPr>
          <p:cNvPr id="209" name="Google Shape;209;p10"/>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210" name="Google Shape;210;p10"/>
          <p:cNvSpPr txBox="1"/>
          <p:nvPr/>
        </p:nvSpPr>
        <p:spPr>
          <a:xfrm>
            <a:off x="287975" y="1162875"/>
            <a:ext cx="8448600" cy="31533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5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Monday, 12:00 - 12:50 PM</a:t>
            </a:r>
            <a:endParaRPr b="0" i="0" sz="20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Hear from TU-AMA directors or sponsors</a:t>
            </a:r>
            <a:endParaRPr b="0" i="0" sz="2000" u="none" cap="none" strike="noStrike">
              <a:solidFill>
                <a:srgbClr val="000000"/>
              </a:solidFill>
              <a:latin typeface="Arial"/>
              <a:ea typeface="Arial"/>
              <a:cs typeface="Arial"/>
              <a:sym typeface="Arial"/>
            </a:endParaRPr>
          </a:p>
          <a:p>
            <a:pPr indent="-355600" lvl="0" marL="457200" marR="0" rtl="0" algn="l">
              <a:lnSpc>
                <a:spcPct val="15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Learn different skills</a:t>
            </a:r>
            <a:endParaRPr b="0" i="0" sz="2000" u="none" cap="none" strike="noStrike">
              <a:solidFill>
                <a:srgbClr val="000000"/>
              </a:solidFill>
              <a:latin typeface="Arial"/>
              <a:ea typeface="Arial"/>
              <a:cs typeface="Arial"/>
              <a:sym typeface="Arial"/>
            </a:endParaRPr>
          </a:p>
          <a:p>
            <a:pPr indent="-355600" lvl="1" marL="914400" marR="0" rtl="0" algn="l">
              <a:lnSpc>
                <a:spcPct val="15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Networking with professionals</a:t>
            </a:r>
            <a:endParaRPr b="0" i="0" sz="2000" u="none" cap="none" strike="noStrike">
              <a:solidFill>
                <a:srgbClr val="000000"/>
              </a:solidFill>
              <a:latin typeface="Arial"/>
              <a:ea typeface="Arial"/>
              <a:cs typeface="Arial"/>
              <a:sym typeface="Arial"/>
            </a:endParaRPr>
          </a:p>
          <a:p>
            <a:pPr indent="-355600" lvl="1" marL="914400" marR="0" rtl="0" algn="l">
              <a:lnSpc>
                <a:spcPct val="15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Personal selling</a:t>
            </a:r>
            <a:endParaRPr b="0" i="0" sz="2000" u="none" cap="none" strike="noStrike">
              <a:solidFill>
                <a:srgbClr val="000000"/>
              </a:solidFill>
              <a:latin typeface="Arial"/>
              <a:ea typeface="Arial"/>
              <a:cs typeface="Arial"/>
              <a:sym typeface="Arial"/>
            </a:endParaRPr>
          </a:p>
          <a:p>
            <a:pPr indent="-355600" lvl="1" marL="914400" marR="0" rtl="0" algn="l">
              <a:lnSpc>
                <a:spcPct val="15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Best interview practices</a:t>
            </a:r>
            <a:endParaRPr b="0" i="0" sz="2000" u="none" cap="none" strike="noStrike">
              <a:solidFill>
                <a:srgbClr val="000000"/>
              </a:solidFill>
              <a:latin typeface="Arial"/>
              <a:ea typeface="Arial"/>
              <a:cs typeface="Arial"/>
              <a:sym typeface="Arial"/>
            </a:endParaRPr>
          </a:p>
          <a:p>
            <a:pPr indent="-355600" lvl="1" marL="914400" marR="0" rtl="0" algn="l">
              <a:lnSpc>
                <a:spcPct val="150000"/>
              </a:lnSpc>
              <a:spcBef>
                <a:spcPts val="0"/>
              </a:spcBef>
              <a:spcAft>
                <a:spcPts val="0"/>
              </a:spcAft>
              <a:buSzPts val="2000"/>
              <a:buChar char="○"/>
            </a:pPr>
            <a:r>
              <a:rPr lang="en" sz="2000"/>
              <a:t>Adobe</a:t>
            </a:r>
            <a:endParaRPr sz="2000"/>
          </a:p>
        </p:txBody>
      </p:sp>
      <p:pic>
        <p:nvPicPr>
          <p:cNvPr id="211" name="Google Shape;211;p10"/>
          <p:cNvPicPr preferRelativeResize="0"/>
          <p:nvPr/>
        </p:nvPicPr>
        <p:blipFill rotWithShape="1">
          <a:blip r:embed="rId3">
            <a:alphaModFix/>
          </a:blip>
          <a:srcRect b="0" l="0" r="0" t="0"/>
          <a:stretch/>
        </p:blipFill>
        <p:spPr>
          <a:xfrm>
            <a:off x="5632500" y="1398238"/>
            <a:ext cx="3139748" cy="2347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e8f43db6c5_1_15"/>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e8f43db6c5_1_15"/>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19" name="Google Shape;219;ge8f43db6c5_1_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220" name="Google Shape;220;ge8f43db6c5_1_15"/>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Professional Development</a:t>
            </a:r>
            <a:endParaRPr b="0" i="0" sz="3400" u="none" cap="none" strike="noStrike">
              <a:solidFill>
                <a:srgbClr val="000000"/>
              </a:solidFill>
              <a:latin typeface="Oswald"/>
              <a:ea typeface="Oswald"/>
              <a:cs typeface="Oswald"/>
              <a:sym typeface="Oswald"/>
            </a:endParaRPr>
          </a:p>
        </p:txBody>
      </p:sp>
      <p:cxnSp>
        <p:nvCxnSpPr>
          <p:cNvPr id="221" name="Google Shape;221;ge8f43db6c5_1_15"/>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222" name="Google Shape;222;ge8f43db6c5_1_15"/>
          <p:cNvSpPr txBox="1"/>
          <p:nvPr/>
        </p:nvSpPr>
        <p:spPr>
          <a:xfrm>
            <a:off x="2977425" y="366885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Devon Robinson</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Junior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n" sz="1600" u="none" cap="none" strike="noStrike">
                <a:solidFill>
                  <a:schemeClr val="dk1"/>
                </a:solidFill>
                <a:latin typeface="Arial"/>
                <a:ea typeface="Arial"/>
                <a:cs typeface="Arial"/>
                <a:sym typeface="Arial"/>
              </a:rPr>
              <a:t>M</a:t>
            </a:r>
            <a:r>
              <a:rPr b="1" lang="en" sz="1600">
                <a:solidFill>
                  <a:schemeClr val="dk1"/>
                </a:solidFill>
              </a:rPr>
              <a:t>IS</a:t>
            </a:r>
            <a:r>
              <a:rPr b="1" i="0" lang="en" sz="1600" u="none" cap="none" strike="noStrike">
                <a:solidFill>
                  <a:schemeClr val="dk1"/>
                </a:solidFill>
                <a:latin typeface="Arial"/>
                <a:ea typeface="Arial"/>
                <a:cs typeface="Arial"/>
                <a:sym typeface="Arial"/>
              </a:rPr>
              <a:t> Major &amp; Biz Analytics Minor</a:t>
            </a:r>
            <a:endParaRPr b="1" i="0" sz="1600" u="none" cap="none" strike="noStrike">
              <a:solidFill>
                <a:srgbClr val="000000"/>
              </a:solidFill>
              <a:latin typeface="Arial"/>
              <a:ea typeface="Arial"/>
              <a:cs typeface="Arial"/>
              <a:sym typeface="Arial"/>
            </a:endParaRPr>
          </a:p>
        </p:txBody>
      </p:sp>
      <p:sp>
        <p:nvSpPr>
          <p:cNvPr id="223" name="Google Shape;223;ge8f43db6c5_1_15"/>
          <p:cNvSpPr txBox="1"/>
          <p:nvPr/>
        </p:nvSpPr>
        <p:spPr>
          <a:xfrm>
            <a:off x="5866400" y="366885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Adam Foster-Baird</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lang="en" sz="1600">
                <a:solidFill>
                  <a:schemeClr val="dk1"/>
                </a:solidFill>
              </a:rPr>
              <a:t>Sophomore</a:t>
            </a:r>
            <a:endParaRPr b="1" sz="1600"/>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MIS</a:t>
            </a:r>
            <a:r>
              <a:rPr b="1" lang="en" sz="1600"/>
              <a:t> &amp; </a:t>
            </a:r>
            <a:r>
              <a:rPr b="1" i="0" lang="en" sz="1600" u="none" cap="none" strike="noStrike">
                <a:solidFill>
                  <a:srgbClr val="000000"/>
                </a:solidFill>
                <a:latin typeface="Arial"/>
                <a:ea typeface="Arial"/>
                <a:cs typeface="Arial"/>
                <a:sym typeface="Arial"/>
              </a:rPr>
              <a:t>Real Estate </a:t>
            </a:r>
            <a:r>
              <a:rPr b="1" lang="en" sz="1600"/>
              <a:t>Minor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224" name="Google Shape;224;ge8f43db6c5_1_15"/>
          <p:cNvPicPr preferRelativeResize="0"/>
          <p:nvPr/>
        </p:nvPicPr>
        <p:blipFill rotWithShape="1">
          <a:blip r:embed="rId3">
            <a:alphaModFix/>
          </a:blip>
          <a:srcRect b="0" l="16429" r="16428" t="0"/>
          <a:stretch/>
        </p:blipFill>
        <p:spPr>
          <a:xfrm>
            <a:off x="253050" y="1003825"/>
            <a:ext cx="2689500" cy="2669899"/>
          </a:xfrm>
          <a:prstGeom prst="rect">
            <a:avLst/>
          </a:prstGeom>
          <a:noFill/>
          <a:ln>
            <a:noFill/>
          </a:ln>
        </p:spPr>
      </p:pic>
      <p:sp>
        <p:nvSpPr>
          <p:cNvPr id="225" name="Google Shape;225;ge8f43db6c5_1_15"/>
          <p:cNvSpPr/>
          <p:nvPr/>
        </p:nvSpPr>
        <p:spPr>
          <a:xfrm>
            <a:off x="809025" y="1342163"/>
            <a:ext cx="1852500" cy="18030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Insert headshot</a:t>
            </a:r>
            <a:endParaRPr b="0" i="0" sz="1400" u="none" cap="none" strike="noStrike">
              <a:solidFill>
                <a:srgbClr val="000000"/>
              </a:solidFill>
              <a:latin typeface="Arial"/>
              <a:ea typeface="Arial"/>
              <a:cs typeface="Arial"/>
              <a:sym typeface="Arial"/>
            </a:endParaRPr>
          </a:p>
        </p:txBody>
      </p:sp>
      <p:sp>
        <p:nvSpPr>
          <p:cNvPr id="226" name="Google Shape;226;ge8f43db6c5_1_15"/>
          <p:cNvSpPr txBox="1"/>
          <p:nvPr/>
        </p:nvSpPr>
        <p:spPr>
          <a:xfrm>
            <a:off x="-76212" y="3668850"/>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Maeve Coogan</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Senior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n" sz="1600" u="none" cap="none" strike="noStrike">
                <a:solidFill>
                  <a:schemeClr val="dk1"/>
                </a:solidFill>
                <a:latin typeface="Arial"/>
                <a:ea typeface="Arial"/>
                <a:cs typeface="Arial"/>
                <a:sym typeface="Arial"/>
              </a:rPr>
              <a:t>Marketing Major &amp; MIS Minor</a:t>
            </a:r>
            <a:endParaRPr b="1" i="0" sz="1600" u="none" cap="none" strike="noStrike">
              <a:solidFill>
                <a:srgbClr val="000000"/>
              </a:solidFill>
              <a:latin typeface="Arial"/>
              <a:ea typeface="Arial"/>
              <a:cs typeface="Arial"/>
              <a:sym typeface="Arial"/>
            </a:endParaRPr>
          </a:p>
        </p:txBody>
      </p:sp>
      <p:pic>
        <p:nvPicPr>
          <p:cNvPr id="227" name="Google Shape;227;ge8f43db6c5_1_15"/>
          <p:cNvPicPr preferRelativeResize="0"/>
          <p:nvPr/>
        </p:nvPicPr>
        <p:blipFill rotWithShape="1">
          <a:blip r:embed="rId4">
            <a:alphaModFix/>
          </a:blip>
          <a:srcRect b="0" l="16675" r="16675" t="0"/>
          <a:stretch/>
        </p:blipFill>
        <p:spPr>
          <a:xfrm>
            <a:off x="3239150" y="1003825"/>
            <a:ext cx="2689500" cy="2689500"/>
          </a:xfrm>
          <a:prstGeom prst="rect">
            <a:avLst/>
          </a:prstGeom>
          <a:noFill/>
          <a:ln>
            <a:noFill/>
          </a:ln>
        </p:spPr>
      </p:pic>
      <p:pic>
        <p:nvPicPr>
          <p:cNvPr id="228" name="Google Shape;228;ge8f43db6c5_1_15"/>
          <p:cNvPicPr preferRelativeResize="0"/>
          <p:nvPr/>
        </p:nvPicPr>
        <p:blipFill rotWithShape="1">
          <a:blip r:embed="rId5">
            <a:alphaModFix/>
          </a:blip>
          <a:srcRect b="0" l="21268" r="20398" t="0"/>
          <a:stretch/>
        </p:blipFill>
        <p:spPr>
          <a:xfrm>
            <a:off x="253051" y="1003825"/>
            <a:ext cx="2789100" cy="2689500"/>
          </a:xfrm>
          <a:prstGeom prst="rect">
            <a:avLst/>
          </a:prstGeom>
          <a:noFill/>
          <a:ln>
            <a:noFill/>
          </a:ln>
        </p:spPr>
      </p:pic>
      <p:pic>
        <p:nvPicPr>
          <p:cNvPr id="229" name="Google Shape;229;ge8f43db6c5_1_15"/>
          <p:cNvPicPr preferRelativeResize="0"/>
          <p:nvPr/>
        </p:nvPicPr>
        <p:blipFill rotWithShape="1">
          <a:blip r:embed="rId6">
            <a:alphaModFix/>
          </a:blip>
          <a:srcRect b="0" l="9915" r="18798" t="0"/>
          <a:stretch/>
        </p:blipFill>
        <p:spPr>
          <a:xfrm>
            <a:off x="6048400" y="1003825"/>
            <a:ext cx="2876452" cy="2689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e8f43db6c5_1_70"/>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e8f43db6c5_1_70"/>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37" name="Google Shape;237;ge8f43db6c5_1_7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238" name="Google Shape;238;ge8f43db6c5_1_70"/>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Social Impact</a:t>
            </a:r>
            <a:endParaRPr b="0" i="0" sz="3400" u="none" cap="none" strike="noStrike">
              <a:solidFill>
                <a:srgbClr val="000000"/>
              </a:solidFill>
              <a:latin typeface="Oswald"/>
              <a:ea typeface="Oswald"/>
              <a:cs typeface="Oswald"/>
              <a:sym typeface="Oswald"/>
            </a:endParaRPr>
          </a:p>
        </p:txBody>
      </p:sp>
      <p:cxnSp>
        <p:nvCxnSpPr>
          <p:cNvPr id="239" name="Google Shape;239;ge8f43db6c5_1_70"/>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240" name="Google Shape;240;ge8f43db6c5_1_70"/>
          <p:cNvSpPr txBox="1"/>
          <p:nvPr/>
        </p:nvSpPr>
        <p:spPr>
          <a:xfrm>
            <a:off x="791675" y="3679700"/>
            <a:ext cx="37080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Mallory Secher</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lang="en" sz="1600"/>
              <a:t>Senior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n" sz="1600" u="none" cap="none" strike="noStrike">
                <a:solidFill>
                  <a:srgbClr val="000000"/>
                </a:solidFill>
                <a:latin typeface="Arial"/>
                <a:ea typeface="Arial"/>
                <a:cs typeface="Arial"/>
                <a:sym typeface="Arial"/>
              </a:rPr>
              <a:t>Advertising Major &amp; Business Minor</a:t>
            </a:r>
            <a:endParaRPr b="1" i="0" sz="1600" u="none" cap="none" strike="noStrike">
              <a:solidFill>
                <a:srgbClr val="000000"/>
              </a:solidFill>
              <a:latin typeface="Arial"/>
              <a:ea typeface="Arial"/>
              <a:cs typeface="Arial"/>
              <a:sym typeface="Arial"/>
            </a:endParaRPr>
          </a:p>
        </p:txBody>
      </p:sp>
      <p:sp>
        <p:nvSpPr>
          <p:cNvPr id="241" name="Google Shape;241;ge8f43db6c5_1_70"/>
          <p:cNvSpPr txBox="1"/>
          <p:nvPr/>
        </p:nvSpPr>
        <p:spPr>
          <a:xfrm>
            <a:off x="4949075" y="367970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800" u="none" cap="none" strike="noStrike">
                <a:solidFill>
                  <a:srgbClr val="000000"/>
                </a:solidFill>
                <a:latin typeface="Arial"/>
                <a:ea typeface="Arial"/>
                <a:cs typeface="Arial"/>
                <a:sym typeface="Arial"/>
              </a:rPr>
              <a:t>Helen Chmiel</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lang="en" sz="1600">
                <a:solidFill>
                  <a:schemeClr val="dk1"/>
                </a:solidFill>
              </a:rPr>
              <a:t>Senior</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Marketing Major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242" name="Google Shape;242;ge8f43db6c5_1_70"/>
          <p:cNvPicPr preferRelativeResize="0"/>
          <p:nvPr/>
        </p:nvPicPr>
        <p:blipFill rotWithShape="1">
          <a:blip r:embed="rId3">
            <a:alphaModFix/>
          </a:blip>
          <a:srcRect b="0" l="0" r="0" t="0"/>
          <a:stretch/>
        </p:blipFill>
        <p:spPr>
          <a:xfrm>
            <a:off x="5271275" y="1031075"/>
            <a:ext cx="2689500" cy="2689500"/>
          </a:xfrm>
          <a:prstGeom prst="rect">
            <a:avLst/>
          </a:prstGeom>
          <a:noFill/>
          <a:ln>
            <a:noFill/>
          </a:ln>
        </p:spPr>
      </p:pic>
      <p:sp>
        <p:nvSpPr>
          <p:cNvPr id="243" name="Google Shape;243;ge8f43db6c5_1_70"/>
          <p:cNvSpPr/>
          <p:nvPr/>
        </p:nvSpPr>
        <p:spPr>
          <a:xfrm>
            <a:off x="5813675" y="1414400"/>
            <a:ext cx="1852500" cy="18030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Insert headshot</a:t>
            </a:r>
            <a:endParaRPr b="0" i="0" sz="1400" u="none" cap="none" strike="noStrike">
              <a:solidFill>
                <a:srgbClr val="000000"/>
              </a:solidFill>
              <a:latin typeface="Arial"/>
              <a:ea typeface="Arial"/>
              <a:cs typeface="Arial"/>
              <a:sym typeface="Arial"/>
            </a:endParaRPr>
          </a:p>
        </p:txBody>
      </p:sp>
      <p:pic>
        <p:nvPicPr>
          <p:cNvPr id="244" name="Google Shape;244;ge8f43db6c5_1_70"/>
          <p:cNvPicPr preferRelativeResize="0"/>
          <p:nvPr/>
        </p:nvPicPr>
        <p:blipFill rotWithShape="1">
          <a:blip r:embed="rId4">
            <a:alphaModFix/>
          </a:blip>
          <a:srcRect b="18769" l="32235" r="25664" t="6391"/>
          <a:stretch/>
        </p:blipFill>
        <p:spPr>
          <a:xfrm>
            <a:off x="5271275" y="1040875"/>
            <a:ext cx="2689500" cy="2689500"/>
          </a:xfrm>
          <a:prstGeom prst="rect">
            <a:avLst/>
          </a:prstGeom>
          <a:noFill/>
          <a:ln>
            <a:noFill/>
          </a:ln>
        </p:spPr>
      </p:pic>
      <p:pic>
        <p:nvPicPr>
          <p:cNvPr id="245" name="Google Shape;245;ge8f43db6c5_1_70"/>
          <p:cNvPicPr preferRelativeResize="0"/>
          <p:nvPr/>
        </p:nvPicPr>
        <p:blipFill rotWithShape="1">
          <a:blip r:embed="rId5">
            <a:alphaModFix/>
          </a:blip>
          <a:srcRect b="9040" l="30188" r="22663" t="20217"/>
          <a:stretch/>
        </p:blipFill>
        <p:spPr>
          <a:xfrm>
            <a:off x="1300925" y="1040875"/>
            <a:ext cx="2689500" cy="2689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e8f43db6c5_1_85"/>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ge8f43db6c5_1_85"/>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53" name="Google Shape;253;ge8f43db6c5_1_8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254" name="Google Shape;254;ge8f43db6c5_1_85"/>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Sponsorship</a:t>
            </a:r>
            <a:endParaRPr b="0" i="0" sz="3400" u="none" cap="none" strike="noStrike">
              <a:solidFill>
                <a:srgbClr val="000000"/>
              </a:solidFill>
              <a:latin typeface="Oswald"/>
              <a:ea typeface="Oswald"/>
              <a:cs typeface="Oswald"/>
              <a:sym typeface="Oswald"/>
            </a:endParaRPr>
          </a:p>
        </p:txBody>
      </p:sp>
      <p:cxnSp>
        <p:nvCxnSpPr>
          <p:cNvPr id="255" name="Google Shape;255;ge8f43db6c5_1_85"/>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256" name="Google Shape;256;ge8f43db6c5_1_85"/>
          <p:cNvSpPr txBox="1"/>
          <p:nvPr/>
        </p:nvSpPr>
        <p:spPr>
          <a:xfrm>
            <a:off x="518675" y="3647150"/>
            <a:ext cx="42540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Keon Morley</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lang="en" sz="1600"/>
              <a:t>Senior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n" sz="1600" u="none" cap="none" strike="noStrike">
                <a:solidFill>
                  <a:srgbClr val="000000"/>
                </a:solidFill>
                <a:latin typeface="Arial"/>
                <a:ea typeface="Arial"/>
                <a:cs typeface="Arial"/>
                <a:sym typeface="Arial"/>
              </a:rPr>
              <a:t>Comm Studie</a:t>
            </a:r>
            <a:r>
              <a:rPr b="1" lang="en" sz="1600"/>
              <a:t>s &amp; Political Science Major</a:t>
            </a:r>
            <a:endParaRPr b="1" i="0" sz="1600" u="none" cap="none" strike="noStrike">
              <a:solidFill>
                <a:srgbClr val="000000"/>
              </a:solidFill>
              <a:latin typeface="Arial"/>
              <a:ea typeface="Arial"/>
              <a:cs typeface="Arial"/>
              <a:sym typeface="Arial"/>
            </a:endParaRPr>
          </a:p>
        </p:txBody>
      </p:sp>
      <p:sp>
        <p:nvSpPr>
          <p:cNvPr id="257" name="Google Shape;257;ge8f43db6c5_1_85"/>
          <p:cNvSpPr txBox="1"/>
          <p:nvPr/>
        </p:nvSpPr>
        <p:spPr>
          <a:xfrm>
            <a:off x="4949075" y="3617975"/>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800" u="none" cap="none" strike="noStrike">
                <a:solidFill>
                  <a:srgbClr val="000000"/>
                </a:solidFill>
                <a:latin typeface="Arial"/>
                <a:ea typeface="Arial"/>
                <a:cs typeface="Arial"/>
                <a:sym typeface="Arial"/>
              </a:rPr>
              <a:t>Nicholas Pugliese</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lang="en" sz="1600">
                <a:solidFill>
                  <a:schemeClr val="dk1"/>
                </a:solidFill>
              </a:rPr>
              <a:t>Senior</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Marketing Major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258" name="Google Shape;258;ge8f43db6c5_1_85"/>
          <p:cNvPicPr preferRelativeResize="0"/>
          <p:nvPr/>
        </p:nvPicPr>
        <p:blipFill rotWithShape="1">
          <a:blip r:embed="rId3">
            <a:alphaModFix/>
          </a:blip>
          <a:srcRect b="4704" l="18513" r="12482" t="7189"/>
          <a:stretch/>
        </p:blipFill>
        <p:spPr>
          <a:xfrm>
            <a:off x="5035988" y="954875"/>
            <a:ext cx="3160069" cy="2689500"/>
          </a:xfrm>
          <a:prstGeom prst="rect">
            <a:avLst/>
          </a:prstGeom>
          <a:noFill/>
          <a:ln>
            <a:noFill/>
          </a:ln>
        </p:spPr>
      </p:pic>
      <p:pic>
        <p:nvPicPr>
          <p:cNvPr id="259" name="Google Shape;259;ge8f43db6c5_1_85"/>
          <p:cNvPicPr preferRelativeResize="0"/>
          <p:nvPr/>
        </p:nvPicPr>
        <p:blipFill rotWithShape="1">
          <a:blip r:embed="rId4">
            <a:alphaModFix/>
          </a:blip>
          <a:srcRect b="12547" l="18494" r="18254" t="6342"/>
          <a:stretch/>
        </p:blipFill>
        <p:spPr>
          <a:xfrm>
            <a:off x="1102625" y="980825"/>
            <a:ext cx="3086100" cy="2637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e8f43db6c5_1_48"/>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e8f43db6c5_1_48"/>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67" name="Google Shape;267;ge8f43db6c5_1_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268" name="Google Shape;268;ge8f43db6c5_1_48"/>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Chapter Communications</a:t>
            </a:r>
            <a:endParaRPr b="0" i="0" sz="3400" u="none" cap="none" strike="noStrike">
              <a:solidFill>
                <a:srgbClr val="000000"/>
              </a:solidFill>
              <a:latin typeface="Oswald"/>
              <a:ea typeface="Oswald"/>
              <a:cs typeface="Oswald"/>
              <a:sym typeface="Oswald"/>
            </a:endParaRPr>
          </a:p>
        </p:txBody>
      </p:sp>
      <p:cxnSp>
        <p:nvCxnSpPr>
          <p:cNvPr id="269" name="Google Shape;269;ge8f43db6c5_1_48"/>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270" name="Google Shape;270;ge8f43db6c5_1_48"/>
          <p:cNvSpPr txBox="1"/>
          <p:nvPr/>
        </p:nvSpPr>
        <p:spPr>
          <a:xfrm>
            <a:off x="0" y="3642650"/>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Avery Bumsted</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Sophomore</a:t>
            </a:r>
            <a:r>
              <a:rPr b="1" i="0" lang="en" sz="1600" u="none" cap="none" strike="noStrike">
                <a:solidFill>
                  <a:srgbClr val="000000"/>
                </a:solidFill>
                <a:latin typeface="Arial"/>
                <a:ea typeface="Arial"/>
                <a:cs typeface="Arial"/>
                <a:sym typeface="Arial"/>
              </a:rPr>
              <a:t> (External)</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lang="en" sz="1600">
                <a:solidFill>
                  <a:schemeClr val="dk1"/>
                </a:solidFill>
              </a:rPr>
              <a:t>Advertising Major</a:t>
            </a:r>
            <a:endParaRPr b="1" i="0" sz="1600" u="none" cap="none" strike="noStrike">
              <a:solidFill>
                <a:srgbClr val="000000"/>
              </a:solidFill>
              <a:latin typeface="Arial"/>
              <a:ea typeface="Arial"/>
              <a:cs typeface="Arial"/>
              <a:sym typeface="Arial"/>
            </a:endParaRPr>
          </a:p>
        </p:txBody>
      </p:sp>
      <p:sp>
        <p:nvSpPr>
          <p:cNvPr id="271" name="Google Shape;271;ge8f43db6c5_1_48"/>
          <p:cNvSpPr txBox="1"/>
          <p:nvPr/>
        </p:nvSpPr>
        <p:spPr>
          <a:xfrm>
            <a:off x="5866400" y="3652450"/>
            <a:ext cx="3333900" cy="107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Aden Kaye</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lang="en" sz="1600">
                <a:solidFill>
                  <a:schemeClr val="dk1"/>
                </a:solidFill>
              </a:rPr>
              <a:t>Senior</a:t>
            </a:r>
            <a:r>
              <a:rPr b="1" i="0" lang="en" sz="1600" u="none" cap="none" strike="noStrike">
                <a:solidFill>
                  <a:schemeClr val="dk1"/>
                </a:solidFill>
                <a:latin typeface="Arial"/>
                <a:ea typeface="Arial"/>
                <a:cs typeface="Arial"/>
                <a:sym typeface="Arial"/>
              </a:rPr>
              <a:t> (Internal)</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Marketing Major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a:t>Communications &amp; Activsim Minor</a:t>
            </a:r>
            <a:endParaRPr b="1"/>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272" name="Google Shape;272;ge8f43db6c5_1_48"/>
          <p:cNvSpPr txBox="1"/>
          <p:nvPr/>
        </p:nvSpPr>
        <p:spPr>
          <a:xfrm>
            <a:off x="2967763" y="3642650"/>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Jane Kobylinski</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Junior </a:t>
            </a:r>
            <a:r>
              <a:rPr b="1" i="0" lang="en" sz="1600" u="none" cap="none" strike="noStrike">
                <a:solidFill>
                  <a:srgbClr val="000000"/>
                </a:solidFill>
                <a:latin typeface="Arial"/>
                <a:ea typeface="Arial"/>
                <a:cs typeface="Arial"/>
                <a:sym typeface="Arial"/>
              </a:rPr>
              <a:t>(External)</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n" sz="1600" u="none" cap="none" strike="noStrike">
                <a:solidFill>
                  <a:schemeClr val="dk1"/>
                </a:solidFill>
                <a:latin typeface="Arial"/>
                <a:ea typeface="Arial"/>
                <a:cs typeface="Arial"/>
                <a:sym typeface="Arial"/>
              </a:rPr>
              <a:t>Marketing &amp; MIS Major</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t/>
            </a:r>
            <a:endParaRPr b="1" i="0" sz="1600" u="none" cap="none" strike="noStrike">
              <a:solidFill>
                <a:schemeClr val="dk1"/>
              </a:solidFill>
              <a:highlight>
                <a:srgbClr val="FFFF00"/>
              </a:highlight>
              <a:latin typeface="Arial"/>
              <a:ea typeface="Arial"/>
              <a:cs typeface="Arial"/>
              <a:sym typeface="Arial"/>
            </a:endParaRPr>
          </a:p>
        </p:txBody>
      </p:sp>
      <p:pic>
        <p:nvPicPr>
          <p:cNvPr id="273" name="Google Shape;273;ge8f43db6c5_1_48"/>
          <p:cNvPicPr preferRelativeResize="0"/>
          <p:nvPr/>
        </p:nvPicPr>
        <p:blipFill rotWithShape="1">
          <a:blip r:embed="rId3">
            <a:alphaModFix/>
          </a:blip>
          <a:srcRect b="3926" l="27192" r="27151" t="9769"/>
          <a:stretch/>
        </p:blipFill>
        <p:spPr>
          <a:xfrm>
            <a:off x="3333388" y="994025"/>
            <a:ext cx="2533888" cy="2689499"/>
          </a:xfrm>
          <a:prstGeom prst="rect">
            <a:avLst/>
          </a:prstGeom>
          <a:noFill/>
          <a:ln>
            <a:noFill/>
          </a:ln>
        </p:spPr>
      </p:pic>
      <p:pic>
        <p:nvPicPr>
          <p:cNvPr id="274" name="Google Shape;274;ge8f43db6c5_1_48"/>
          <p:cNvPicPr preferRelativeResize="0"/>
          <p:nvPr/>
        </p:nvPicPr>
        <p:blipFill rotWithShape="1">
          <a:blip r:embed="rId4">
            <a:alphaModFix/>
          </a:blip>
          <a:srcRect b="0" l="17799" r="22448" t="0"/>
          <a:stretch/>
        </p:blipFill>
        <p:spPr>
          <a:xfrm>
            <a:off x="392275" y="994025"/>
            <a:ext cx="2411023" cy="2689500"/>
          </a:xfrm>
          <a:prstGeom prst="rect">
            <a:avLst/>
          </a:prstGeom>
          <a:noFill/>
          <a:ln>
            <a:noFill/>
          </a:ln>
        </p:spPr>
      </p:pic>
      <p:pic>
        <p:nvPicPr>
          <p:cNvPr id="275" name="Google Shape;275;ge8f43db6c5_1_48"/>
          <p:cNvPicPr preferRelativeResize="0"/>
          <p:nvPr/>
        </p:nvPicPr>
        <p:blipFill rotWithShape="1">
          <a:blip r:embed="rId5">
            <a:alphaModFix/>
          </a:blip>
          <a:srcRect b="0" l="14023" r="19322" t="0"/>
          <a:stretch/>
        </p:blipFill>
        <p:spPr>
          <a:xfrm>
            <a:off x="6188600" y="994025"/>
            <a:ext cx="2689500" cy="2689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e8f43db6c5_1_33"/>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ge8f43db6c5_1_33"/>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83" name="Google Shape;283;ge8f43db6c5_1_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284" name="Google Shape;284;ge8f43db6c5_1_33"/>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Media Relations</a:t>
            </a:r>
            <a:endParaRPr b="0" i="0" sz="3400" u="none" cap="none" strike="noStrike">
              <a:solidFill>
                <a:srgbClr val="000000"/>
              </a:solidFill>
              <a:latin typeface="Oswald"/>
              <a:ea typeface="Oswald"/>
              <a:cs typeface="Oswald"/>
              <a:sym typeface="Oswald"/>
            </a:endParaRPr>
          </a:p>
        </p:txBody>
      </p:sp>
      <p:cxnSp>
        <p:nvCxnSpPr>
          <p:cNvPr id="285" name="Google Shape;285;ge8f43db6c5_1_33"/>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286" name="Google Shape;286;ge8f43db6c5_1_33"/>
          <p:cNvSpPr txBox="1"/>
          <p:nvPr/>
        </p:nvSpPr>
        <p:spPr>
          <a:xfrm>
            <a:off x="1047875" y="3679700"/>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Madeline Collyer</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Sophomore</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lang="en" sz="1600">
                <a:solidFill>
                  <a:schemeClr val="dk1"/>
                </a:solidFill>
              </a:rPr>
              <a:t>Marketing </a:t>
            </a:r>
            <a:r>
              <a:rPr b="1" i="0" lang="en" sz="1600" u="none" cap="none" strike="noStrike">
                <a:solidFill>
                  <a:schemeClr val="dk1"/>
                </a:solidFill>
                <a:latin typeface="Arial"/>
                <a:ea typeface="Arial"/>
                <a:cs typeface="Arial"/>
                <a:sym typeface="Arial"/>
              </a:rPr>
              <a:t>Major, MIS minor</a:t>
            </a:r>
            <a:endParaRPr b="1" i="0" sz="1600" u="none" cap="none" strike="noStrike">
              <a:solidFill>
                <a:srgbClr val="000000"/>
              </a:solidFill>
              <a:latin typeface="Arial"/>
              <a:ea typeface="Arial"/>
              <a:cs typeface="Arial"/>
              <a:sym typeface="Arial"/>
            </a:endParaRPr>
          </a:p>
        </p:txBody>
      </p:sp>
      <p:sp>
        <p:nvSpPr>
          <p:cNvPr id="287" name="Google Shape;287;ge8f43db6c5_1_33"/>
          <p:cNvSpPr txBox="1"/>
          <p:nvPr/>
        </p:nvSpPr>
        <p:spPr>
          <a:xfrm>
            <a:off x="4583075" y="3679700"/>
            <a:ext cx="43137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   Maria Mihalopoulos</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lang="en" sz="1600">
                <a:solidFill>
                  <a:schemeClr val="dk1"/>
                </a:solidFill>
              </a:rPr>
              <a:t>   </a:t>
            </a:r>
            <a:r>
              <a:rPr b="1" i="0" lang="en" sz="1600" u="none" cap="none" strike="noStrike">
                <a:solidFill>
                  <a:schemeClr val="dk1"/>
                </a:solidFill>
                <a:latin typeface="Arial"/>
                <a:ea typeface="Arial"/>
                <a:cs typeface="Arial"/>
                <a:sym typeface="Arial"/>
              </a:rPr>
              <a:t>Junior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     </a:t>
            </a:r>
            <a:r>
              <a:rPr b="1" i="0" lang="en" sz="1600" u="none" cap="none" strike="noStrike">
                <a:solidFill>
                  <a:srgbClr val="000000"/>
                </a:solidFill>
                <a:latin typeface="Arial"/>
                <a:ea typeface="Arial"/>
                <a:cs typeface="Arial"/>
                <a:sym typeface="Arial"/>
              </a:rPr>
              <a:t>Marketing &amp; L</a:t>
            </a:r>
            <a:r>
              <a:rPr b="1" lang="en" sz="1600"/>
              <a:t>egal Studies </a:t>
            </a:r>
            <a:r>
              <a:rPr b="1" i="0" lang="en" sz="1600" u="none" cap="none" strike="noStrike">
                <a:solidFill>
                  <a:srgbClr val="000000"/>
                </a:solidFill>
                <a:latin typeface="Arial"/>
                <a:ea typeface="Arial"/>
                <a:cs typeface="Arial"/>
                <a:sym typeface="Arial"/>
              </a:rPr>
              <a:t>Major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288" name="Google Shape;288;ge8f43db6c5_1_33"/>
          <p:cNvPicPr preferRelativeResize="0"/>
          <p:nvPr/>
        </p:nvPicPr>
        <p:blipFill rotWithShape="1">
          <a:blip r:embed="rId3">
            <a:alphaModFix/>
          </a:blip>
          <a:srcRect b="0" l="20904" r="20898" t="13322"/>
          <a:stretch/>
        </p:blipFill>
        <p:spPr>
          <a:xfrm>
            <a:off x="1300925" y="1040875"/>
            <a:ext cx="2689500" cy="2669906"/>
          </a:xfrm>
          <a:prstGeom prst="rect">
            <a:avLst/>
          </a:prstGeom>
          <a:noFill/>
          <a:ln>
            <a:noFill/>
          </a:ln>
        </p:spPr>
      </p:pic>
      <p:pic>
        <p:nvPicPr>
          <p:cNvPr id="289" name="Google Shape;289;ge8f43db6c5_1_33"/>
          <p:cNvPicPr preferRelativeResize="0"/>
          <p:nvPr/>
        </p:nvPicPr>
        <p:blipFill rotWithShape="1">
          <a:blip r:embed="rId4">
            <a:alphaModFix/>
          </a:blip>
          <a:srcRect b="0" l="21936" r="21930" t="12441"/>
          <a:stretch/>
        </p:blipFill>
        <p:spPr>
          <a:xfrm>
            <a:off x="5592951" y="1040875"/>
            <a:ext cx="2568177" cy="2669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e8f43db6c5_1_133"/>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ge8f43db6c5_1_133"/>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297" name="Google Shape;297;ge8f43db6c5_1_1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298" name="Google Shape;298;ge8f43db6c5_1_133"/>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Chapter Operations</a:t>
            </a:r>
            <a:endParaRPr b="0" i="0" sz="3400" u="none" cap="none" strike="noStrike">
              <a:solidFill>
                <a:srgbClr val="000000"/>
              </a:solidFill>
              <a:latin typeface="Oswald"/>
              <a:ea typeface="Oswald"/>
              <a:cs typeface="Oswald"/>
              <a:sym typeface="Oswald"/>
            </a:endParaRPr>
          </a:p>
        </p:txBody>
      </p:sp>
      <p:cxnSp>
        <p:nvCxnSpPr>
          <p:cNvPr id="299" name="Google Shape;299;ge8f43db6c5_1_133"/>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300" name="Google Shape;300;ge8f43db6c5_1_133"/>
          <p:cNvSpPr txBox="1"/>
          <p:nvPr/>
        </p:nvSpPr>
        <p:spPr>
          <a:xfrm>
            <a:off x="2905050" y="370495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Anjali Popli</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lang="en" sz="1600">
                <a:solidFill>
                  <a:schemeClr val="dk1"/>
                </a:solidFill>
              </a:rPr>
              <a:t>Junior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Marketing </a:t>
            </a:r>
            <a:r>
              <a:rPr b="1" lang="en" sz="1600"/>
              <a:t>Major, MIS Minor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301" name="Google Shape;301;ge8f43db6c5_1_133"/>
          <p:cNvPicPr preferRelativeResize="0"/>
          <p:nvPr/>
        </p:nvPicPr>
        <p:blipFill rotWithShape="1">
          <a:blip r:embed="rId3">
            <a:alphaModFix/>
          </a:blip>
          <a:srcRect b="0" l="23114" r="23119" t="0"/>
          <a:stretch/>
        </p:blipFill>
        <p:spPr>
          <a:xfrm>
            <a:off x="3319588" y="1134512"/>
            <a:ext cx="2504820" cy="26213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e8f43db6c5_1_115"/>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e8f43db6c5_1_115"/>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309" name="Google Shape;309;ge8f43db6c5_1_1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310" name="Google Shape;310;ge8f43db6c5_1_115"/>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Cherry Consulting</a:t>
            </a:r>
            <a:endParaRPr b="0" i="0" sz="3400" u="none" cap="none" strike="noStrike">
              <a:solidFill>
                <a:srgbClr val="000000"/>
              </a:solidFill>
              <a:latin typeface="Oswald"/>
              <a:ea typeface="Oswald"/>
              <a:cs typeface="Oswald"/>
              <a:sym typeface="Oswald"/>
            </a:endParaRPr>
          </a:p>
        </p:txBody>
      </p:sp>
      <p:cxnSp>
        <p:nvCxnSpPr>
          <p:cNvPr id="311" name="Google Shape;311;ge8f43db6c5_1_115"/>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312" name="Google Shape;312;ge8f43db6c5_1_115"/>
          <p:cNvSpPr txBox="1"/>
          <p:nvPr/>
        </p:nvSpPr>
        <p:spPr>
          <a:xfrm>
            <a:off x="0" y="3566450"/>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Skylar Sheely</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Junior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n" sz="1600" u="none" cap="none" strike="noStrike">
                <a:solidFill>
                  <a:schemeClr val="dk1"/>
                </a:solidFill>
                <a:latin typeface="Arial"/>
                <a:ea typeface="Arial"/>
                <a:cs typeface="Arial"/>
                <a:sym typeface="Arial"/>
              </a:rPr>
              <a:t>Marketing Major &amp; </a:t>
            </a:r>
            <a:r>
              <a:rPr b="1" lang="en" sz="1600">
                <a:solidFill>
                  <a:schemeClr val="dk1"/>
                </a:solidFill>
              </a:rPr>
              <a:t>MIS</a:t>
            </a:r>
            <a:r>
              <a:rPr b="1" i="0" lang="en" sz="1600" u="none" cap="none" strike="noStrike">
                <a:solidFill>
                  <a:schemeClr val="dk1"/>
                </a:solidFill>
                <a:latin typeface="Arial"/>
                <a:ea typeface="Arial"/>
                <a:cs typeface="Arial"/>
                <a:sym typeface="Arial"/>
              </a:rPr>
              <a:t> Minor</a:t>
            </a:r>
            <a:endParaRPr b="1" i="0" sz="1600" u="none" cap="none" strike="noStrike">
              <a:solidFill>
                <a:srgbClr val="000000"/>
              </a:solidFill>
              <a:latin typeface="Arial"/>
              <a:ea typeface="Arial"/>
              <a:cs typeface="Arial"/>
              <a:sym typeface="Arial"/>
            </a:endParaRPr>
          </a:p>
        </p:txBody>
      </p:sp>
      <p:sp>
        <p:nvSpPr>
          <p:cNvPr id="313" name="Google Shape;313;ge8f43db6c5_1_115"/>
          <p:cNvSpPr txBox="1"/>
          <p:nvPr/>
        </p:nvSpPr>
        <p:spPr>
          <a:xfrm>
            <a:off x="5866400" y="357625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Cathy</a:t>
            </a:r>
            <a:r>
              <a:rPr b="1" lang="en" sz="1800"/>
              <a:t> Nguyen</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600" u="none" cap="none" strike="noStrike">
                <a:solidFill>
                  <a:schemeClr val="dk1"/>
                </a:solidFill>
                <a:latin typeface="Arial"/>
                <a:ea typeface="Arial"/>
                <a:cs typeface="Arial"/>
                <a:sym typeface="Arial"/>
              </a:rPr>
              <a:t>Senior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Marketing Major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314" name="Google Shape;314;ge8f43db6c5_1_115"/>
          <p:cNvSpPr txBox="1"/>
          <p:nvPr/>
        </p:nvSpPr>
        <p:spPr>
          <a:xfrm>
            <a:off x="2967763" y="3566450"/>
            <a:ext cx="31956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Marianne Kornelius</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Senior</a:t>
            </a:r>
            <a:endParaRPr b="1" i="0" sz="1600" u="none" cap="none" strike="noStrike">
              <a:solidFill>
                <a:schemeClr val="dk1"/>
              </a:solidFill>
              <a:highlight>
                <a:srgbClr val="FFFF00"/>
              </a:highlight>
              <a:latin typeface="Arial"/>
              <a:ea typeface="Arial"/>
              <a:cs typeface="Arial"/>
              <a:sym typeface="Arial"/>
            </a:endParaRPr>
          </a:p>
          <a:p>
            <a:pPr indent="0" lvl="0" marL="0" marR="0" rtl="0" algn="ctr">
              <a:lnSpc>
                <a:spcPct val="100000"/>
              </a:lnSpc>
              <a:spcBef>
                <a:spcPts val="0"/>
              </a:spcBef>
              <a:spcAft>
                <a:spcPts val="0"/>
              </a:spcAft>
              <a:buClr>
                <a:schemeClr val="dk1"/>
              </a:buClr>
              <a:buSzPts val="1600"/>
              <a:buFont typeface="Arial"/>
              <a:buNone/>
            </a:pPr>
            <a:r>
              <a:rPr b="1" i="0" lang="en" sz="1600" u="none" cap="none" strike="noStrike">
                <a:solidFill>
                  <a:schemeClr val="dk1"/>
                </a:solidFill>
                <a:latin typeface="Arial"/>
                <a:ea typeface="Arial"/>
                <a:cs typeface="Arial"/>
                <a:sym typeface="Arial"/>
              </a:rPr>
              <a:t>Marketing Major</a:t>
            </a:r>
            <a:endParaRPr b="1" i="0" sz="1600" u="none" cap="none" strike="noStrike">
              <a:solidFill>
                <a:schemeClr val="dk1"/>
              </a:solidFill>
              <a:latin typeface="Arial"/>
              <a:ea typeface="Arial"/>
              <a:cs typeface="Arial"/>
              <a:sym typeface="Arial"/>
            </a:endParaRPr>
          </a:p>
        </p:txBody>
      </p:sp>
      <p:pic>
        <p:nvPicPr>
          <p:cNvPr id="315" name="Google Shape;315;ge8f43db6c5_1_115"/>
          <p:cNvPicPr preferRelativeResize="0"/>
          <p:nvPr/>
        </p:nvPicPr>
        <p:blipFill rotWithShape="1">
          <a:blip r:embed="rId3">
            <a:alphaModFix/>
          </a:blip>
          <a:srcRect b="0" l="17906" r="17912" t="0"/>
          <a:stretch/>
        </p:blipFill>
        <p:spPr>
          <a:xfrm>
            <a:off x="414300" y="1041000"/>
            <a:ext cx="2431923" cy="2525448"/>
          </a:xfrm>
          <a:prstGeom prst="rect">
            <a:avLst/>
          </a:prstGeom>
          <a:noFill/>
          <a:ln>
            <a:noFill/>
          </a:ln>
        </p:spPr>
      </p:pic>
      <p:pic>
        <p:nvPicPr>
          <p:cNvPr id="316" name="Google Shape;316;ge8f43db6c5_1_115"/>
          <p:cNvPicPr preferRelativeResize="0"/>
          <p:nvPr/>
        </p:nvPicPr>
        <p:blipFill rotWithShape="1">
          <a:blip r:embed="rId4">
            <a:alphaModFix/>
          </a:blip>
          <a:srcRect b="0" l="17017" r="17023" t="0"/>
          <a:stretch/>
        </p:blipFill>
        <p:spPr>
          <a:xfrm>
            <a:off x="3258000" y="1036400"/>
            <a:ext cx="2496850" cy="2523025"/>
          </a:xfrm>
          <a:prstGeom prst="rect">
            <a:avLst/>
          </a:prstGeom>
          <a:noFill/>
          <a:ln>
            <a:noFill/>
          </a:ln>
        </p:spPr>
      </p:pic>
      <p:pic>
        <p:nvPicPr>
          <p:cNvPr id="317" name="Google Shape;317;ge8f43db6c5_1_115"/>
          <p:cNvPicPr preferRelativeResize="0"/>
          <p:nvPr/>
        </p:nvPicPr>
        <p:blipFill rotWithShape="1">
          <a:blip r:embed="rId5">
            <a:alphaModFix/>
          </a:blip>
          <a:srcRect b="0" l="17749" r="17755" t="0"/>
          <a:stretch/>
        </p:blipFill>
        <p:spPr>
          <a:xfrm>
            <a:off x="6284925" y="1041680"/>
            <a:ext cx="2496850" cy="25803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11"/>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11"/>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325" name="Google Shape;325;p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326" name="Google Shape;326;p11"/>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Wednesday: Cherry Consulting</a:t>
            </a:r>
            <a:r>
              <a:rPr b="0" i="0" lang="en" sz="3400" u="none" cap="none" strike="noStrike">
                <a:solidFill>
                  <a:srgbClr val="000000"/>
                </a:solidFill>
                <a:latin typeface="Arial"/>
                <a:ea typeface="Arial"/>
                <a:cs typeface="Arial"/>
                <a:sym typeface="Arial"/>
              </a:rPr>
              <a:t> </a:t>
            </a:r>
            <a:endParaRPr b="0" i="0" sz="3400" u="none" cap="none" strike="noStrike">
              <a:solidFill>
                <a:srgbClr val="000000"/>
              </a:solidFill>
              <a:latin typeface="Arial"/>
              <a:ea typeface="Arial"/>
              <a:cs typeface="Arial"/>
              <a:sym typeface="Arial"/>
            </a:endParaRPr>
          </a:p>
        </p:txBody>
      </p:sp>
      <p:cxnSp>
        <p:nvCxnSpPr>
          <p:cNvPr id="327" name="Google Shape;327;p11"/>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328" name="Google Shape;328;p11"/>
          <p:cNvSpPr txBox="1"/>
          <p:nvPr/>
        </p:nvSpPr>
        <p:spPr>
          <a:xfrm>
            <a:off x="253050" y="1153050"/>
            <a:ext cx="84837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pic>
        <p:nvPicPr>
          <p:cNvPr id="329" name="Google Shape;329;p11"/>
          <p:cNvPicPr preferRelativeResize="0"/>
          <p:nvPr/>
        </p:nvPicPr>
        <p:blipFill rotWithShape="1">
          <a:blip r:embed="rId3">
            <a:alphaModFix/>
          </a:blip>
          <a:srcRect b="0" l="0" r="0" t="0"/>
          <a:stretch/>
        </p:blipFill>
        <p:spPr>
          <a:xfrm>
            <a:off x="0" y="1144386"/>
            <a:ext cx="4499724" cy="2699825"/>
          </a:xfrm>
          <a:prstGeom prst="rect">
            <a:avLst/>
          </a:prstGeom>
          <a:noFill/>
          <a:ln>
            <a:noFill/>
          </a:ln>
        </p:spPr>
      </p:pic>
      <p:sp>
        <p:nvSpPr>
          <p:cNvPr id="330" name="Google Shape;330;p11"/>
          <p:cNvSpPr txBox="1"/>
          <p:nvPr/>
        </p:nvSpPr>
        <p:spPr>
          <a:xfrm>
            <a:off x="4181675" y="1125075"/>
            <a:ext cx="4731000" cy="336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Benefits: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chemeClr val="dk1"/>
                </a:solidFill>
                <a:latin typeface="Arial"/>
                <a:ea typeface="Arial"/>
                <a:cs typeface="Arial"/>
                <a:sym typeface="Arial"/>
              </a:rPr>
              <a:t>Gain real-life marketing skills that can apply to future classes, internships, and careers</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Opportunities to use marketing tools and services for Brand Development, Social Media Marketing, Content Creation, SEO, CRM, Website Development, etc.</a:t>
            </a:r>
            <a:endParaRPr b="0" i="0" sz="2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ge86d7a9c6d_2_0"/>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e86d7a9c6d_2_0"/>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338" name="Google Shape;338;ge86d7a9c6d_2_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339" name="Google Shape;339;ge86d7a9c6d_2_0"/>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Wednesday: Cherry Consulting</a:t>
            </a:r>
            <a:r>
              <a:rPr b="0" i="0" lang="en" sz="3400" u="none" cap="none" strike="noStrike">
                <a:solidFill>
                  <a:srgbClr val="000000"/>
                </a:solidFill>
                <a:latin typeface="Arial"/>
                <a:ea typeface="Arial"/>
                <a:cs typeface="Arial"/>
                <a:sym typeface="Arial"/>
              </a:rPr>
              <a:t> </a:t>
            </a:r>
            <a:endParaRPr b="0" i="0" sz="3400" u="none" cap="none" strike="noStrike">
              <a:solidFill>
                <a:srgbClr val="000000"/>
              </a:solidFill>
              <a:latin typeface="Arial"/>
              <a:ea typeface="Arial"/>
              <a:cs typeface="Arial"/>
              <a:sym typeface="Arial"/>
            </a:endParaRPr>
          </a:p>
        </p:txBody>
      </p:sp>
      <p:cxnSp>
        <p:nvCxnSpPr>
          <p:cNvPr id="340" name="Google Shape;340;ge86d7a9c6d_2_0"/>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341" name="Google Shape;341;ge86d7a9c6d_2_0"/>
          <p:cNvSpPr txBox="1"/>
          <p:nvPr/>
        </p:nvSpPr>
        <p:spPr>
          <a:xfrm>
            <a:off x="253050" y="1153050"/>
            <a:ext cx="84837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alibri"/>
              <a:ea typeface="Calibri"/>
              <a:cs typeface="Calibri"/>
              <a:sym typeface="Calibri"/>
            </a:endParaRPr>
          </a:p>
        </p:txBody>
      </p:sp>
      <p:pic>
        <p:nvPicPr>
          <p:cNvPr id="342" name="Google Shape;342;ge86d7a9c6d_2_0"/>
          <p:cNvPicPr preferRelativeResize="0"/>
          <p:nvPr/>
        </p:nvPicPr>
        <p:blipFill rotWithShape="1">
          <a:blip r:embed="rId3">
            <a:alphaModFix/>
          </a:blip>
          <a:srcRect b="0" l="0" r="0" t="0"/>
          <a:stretch/>
        </p:blipFill>
        <p:spPr>
          <a:xfrm>
            <a:off x="-36750" y="186511"/>
            <a:ext cx="4499724" cy="2699825"/>
          </a:xfrm>
          <a:prstGeom prst="rect">
            <a:avLst/>
          </a:prstGeom>
          <a:noFill/>
          <a:ln>
            <a:noFill/>
          </a:ln>
        </p:spPr>
      </p:pic>
      <p:sp>
        <p:nvSpPr>
          <p:cNvPr id="343" name="Google Shape;343;ge86d7a9c6d_2_0"/>
          <p:cNvSpPr txBox="1"/>
          <p:nvPr/>
        </p:nvSpPr>
        <p:spPr>
          <a:xfrm>
            <a:off x="4181675" y="952100"/>
            <a:ext cx="4731000" cy="336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Arial"/>
                <a:ea typeface="Arial"/>
                <a:cs typeface="Arial"/>
                <a:sym typeface="Arial"/>
              </a:rPr>
              <a:t>Intent to Interview: </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Apply at</a:t>
            </a:r>
            <a:r>
              <a:rPr lang="en" sz="2000">
                <a:solidFill>
                  <a:schemeClr val="dk1"/>
                </a:solidFill>
              </a:rPr>
              <a:t> </a:t>
            </a:r>
            <a:r>
              <a:rPr lang="en" sz="2000">
                <a:solidFill>
                  <a:schemeClr val="dk1"/>
                </a:solidFill>
                <a:highlight>
                  <a:srgbClr val="F4CCCC"/>
                </a:highlight>
              </a:rPr>
              <a:t>bit.ly/CherryInterview2022</a:t>
            </a:r>
            <a:endParaRPr b="0" i="0" sz="2000" u="none" cap="none" strike="noStrike">
              <a:solidFill>
                <a:schemeClr val="dk1"/>
              </a:solidFill>
              <a:latin typeface="Arial"/>
              <a:ea typeface="Arial"/>
              <a:cs typeface="Arial"/>
              <a:sym typeface="Arial"/>
            </a:endParaRPr>
          </a:p>
          <a:p>
            <a:pPr indent="-355600" lvl="0" marL="457200" marR="0" rtl="0" algn="l">
              <a:lnSpc>
                <a:spcPct val="100000"/>
              </a:lnSpc>
              <a:spcBef>
                <a:spcPts val="0"/>
              </a:spcBef>
              <a:spcAft>
                <a:spcPts val="0"/>
              </a:spcAft>
              <a:buClr>
                <a:schemeClr val="dk1"/>
              </a:buClr>
              <a:buSzPts val="2000"/>
              <a:buFont typeface="Arial"/>
              <a:buChar char="●"/>
            </a:pPr>
            <a:r>
              <a:rPr b="0" i="0" lang="en" sz="2000" u="none" cap="none" strike="noStrike">
                <a:solidFill>
                  <a:schemeClr val="dk1"/>
                </a:solidFill>
                <a:latin typeface="Arial"/>
                <a:ea typeface="Arial"/>
                <a:cs typeface="Arial"/>
                <a:sym typeface="Arial"/>
              </a:rPr>
              <a:t>The deadline for submissions is </a:t>
            </a:r>
            <a:r>
              <a:rPr b="1" lang="en" sz="2000">
                <a:solidFill>
                  <a:schemeClr val="dk1"/>
                </a:solidFill>
              </a:rPr>
              <a:t>Thursday,</a:t>
            </a:r>
            <a:r>
              <a:rPr b="1" i="0" lang="en" sz="2000" u="none" cap="none" strike="noStrike">
                <a:solidFill>
                  <a:schemeClr val="dk1"/>
                </a:solidFill>
                <a:latin typeface="Arial"/>
                <a:ea typeface="Arial"/>
                <a:cs typeface="Arial"/>
                <a:sym typeface="Arial"/>
              </a:rPr>
              <a:t> September 8th at 11:59 PM</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0" i="0" lang="en" sz="1500" u="none" cap="none" strike="noStrike">
                <a:solidFill>
                  <a:schemeClr val="dk1"/>
                </a:solidFill>
                <a:latin typeface="Arial"/>
                <a:ea typeface="Arial"/>
                <a:cs typeface="Arial"/>
                <a:sym typeface="Arial"/>
              </a:rPr>
              <a:t>*Reach out to </a:t>
            </a:r>
            <a:r>
              <a:rPr lang="en" sz="1500" u="sng">
                <a:solidFill>
                  <a:schemeClr val="hlink"/>
                </a:solidFill>
                <a:hlinkClick r:id="rId4"/>
              </a:rPr>
              <a:t>marianne.kornelius@temple.edu</a:t>
            </a:r>
            <a:r>
              <a:rPr b="0" i="0" lang="en" sz="1500" u="none" cap="none" strike="noStrike">
                <a:solidFill>
                  <a:schemeClr val="dk1"/>
                </a:solidFill>
                <a:latin typeface="Arial"/>
                <a:ea typeface="Arial"/>
                <a:cs typeface="Arial"/>
                <a:sym typeface="Arial"/>
              </a:rPr>
              <a:t>,</a:t>
            </a:r>
            <a:r>
              <a:rPr lang="en" sz="1500">
                <a:solidFill>
                  <a:schemeClr val="dk1"/>
                </a:solidFill>
              </a:rPr>
              <a:t> </a:t>
            </a:r>
            <a:r>
              <a:rPr lang="en" sz="1500" u="sng">
                <a:solidFill>
                  <a:schemeClr val="hlink"/>
                </a:solidFill>
                <a:hlinkClick r:id="rId5"/>
              </a:rPr>
              <a:t>skylar.sheely@temple.edu</a:t>
            </a:r>
            <a:r>
              <a:rPr lang="en" sz="1500" u="none">
                <a:solidFill>
                  <a:schemeClr val="dk1"/>
                </a:solidFill>
              </a:rPr>
              <a:t> </a:t>
            </a:r>
            <a:r>
              <a:rPr b="0" i="0" lang="en" sz="1500" u="none" cap="none" strike="noStrike">
                <a:solidFill>
                  <a:schemeClr val="dk1"/>
                </a:solidFill>
                <a:latin typeface="Arial"/>
                <a:ea typeface="Arial"/>
                <a:cs typeface="Arial"/>
                <a:sym typeface="Arial"/>
              </a:rPr>
              <a:t>or </a:t>
            </a:r>
            <a:r>
              <a:rPr lang="en" sz="1500" u="sng">
                <a:solidFill>
                  <a:schemeClr val="hlink"/>
                </a:solidFill>
                <a:hlinkClick r:id="rId6"/>
              </a:rPr>
              <a:t>cathy.nguyen@temple.edu</a:t>
            </a:r>
            <a:r>
              <a:rPr b="0" i="0" lang="en" sz="1500" u="none" cap="none" strike="noStrike">
                <a:solidFill>
                  <a:schemeClr val="dk1"/>
                </a:solidFill>
                <a:latin typeface="Arial"/>
                <a:ea typeface="Arial"/>
                <a:cs typeface="Arial"/>
                <a:sym typeface="Arial"/>
              </a:rPr>
              <a:t> with any questions!</a:t>
            </a:r>
            <a:endParaRPr b="0" i="0" sz="15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t/>
            </a:r>
            <a:endParaRPr b="0" i="0" sz="1600" u="none" cap="none" strike="noStrike">
              <a:solidFill>
                <a:schemeClr val="dk1"/>
              </a:solidFill>
              <a:latin typeface="Arial"/>
              <a:ea typeface="Arial"/>
              <a:cs typeface="Arial"/>
              <a:sym typeface="Arial"/>
            </a:endParaRPr>
          </a:p>
        </p:txBody>
      </p:sp>
      <p:pic>
        <p:nvPicPr>
          <p:cNvPr id="344" name="Google Shape;344;ge86d7a9c6d_2_0"/>
          <p:cNvPicPr preferRelativeResize="0"/>
          <p:nvPr/>
        </p:nvPicPr>
        <p:blipFill>
          <a:blip r:embed="rId7">
            <a:alphaModFix/>
          </a:blip>
          <a:stretch>
            <a:fillRect/>
          </a:stretch>
        </p:blipFill>
        <p:spPr>
          <a:xfrm>
            <a:off x="1062150" y="2210200"/>
            <a:ext cx="2301900" cy="2301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pic>
        <p:nvPicPr>
          <p:cNvPr id="105" name="Google Shape;105;p2"/>
          <p:cNvPicPr preferRelativeResize="0"/>
          <p:nvPr/>
        </p:nvPicPr>
        <p:blipFill rotWithShape="1">
          <a:blip r:embed="rId3">
            <a:alphaModFix/>
          </a:blip>
          <a:srcRect b="0" l="0" r="0" t="0"/>
          <a:stretch/>
        </p:blipFill>
        <p:spPr>
          <a:xfrm>
            <a:off x="0" y="0"/>
            <a:ext cx="914513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12"/>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12"/>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352" name="Google Shape;352;p1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353" name="Google Shape;353;p12"/>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Friday: Speaker Sessions </a:t>
            </a:r>
            <a:endParaRPr b="0" i="0" sz="3400" u="none" cap="none" strike="noStrike">
              <a:solidFill>
                <a:srgbClr val="000000"/>
              </a:solidFill>
              <a:latin typeface="Oswald"/>
              <a:ea typeface="Oswald"/>
              <a:cs typeface="Oswald"/>
              <a:sym typeface="Oswald"/>
            </a:endParaRPr>
          </a:p>
        </p:txBody>
      </p:sp>
      <p:cxnSp>
        <p:nvCxnSpPr>
          <p:cNvPr id="354" name="Google Shape;354;p12"/>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355" name="Google Shape;355;p12"/>
          <p:cNvSpPr txBox="1"/>
          <p:nvPr/>
        </p:nvSpPr>
        <p:spPr>
          <a:xfrm>
            <a:off x="253050" y="1162875"/>
            <a:ext cx="3817500" cy="31533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Industry professionals speak about their experience in the business world</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Business casual - be a great representation of this organization!</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Both virtual &amp; in-person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chemeClr val="dk1"/>
                </a:solidFill>
                <a:latin typeface="Arial"/>
                <a:ea typeface="Arial"/>
                <a:cs typeface="Arial"/>
                <a:sym typeface="Arial"/>
              </a:rPr>
              <a:t>Some, but not ALL sessions will be recorded</a:t>
            </a:r>
            <a:endParaRPr b="0" i="0" sz="2000" u="none" cap="none" strike="noStrike">
              <a:solidFill>
                <a:srgbClr val="000000"/>
              </a:solidFill>
              <a:latin typeface="Arial"/>
              <a:ea typeface="Arial"/>
              <a:cs typeface="Arial"/>
              <a:sym typeface="Arial"/>
            </a:endParaRPr>
          </a:p>
        </p:txBody>
      </p:sp>
      <p:pic>
        <p:nvPicPr>
          <p:cNvPr id="356" name="Google Shape;356;p12"/>
          <p:cNvPicPr preferRelativeResize="0"/>
          <p:nvPr/>
        </p:nvPicPr>
        <p:blipFill rotWithShape="1">
          <a:blip r:embed="rId3">
            <a:alphaModFix/>
          </a:blip>
          <a:srcRect b="0" l="0" r="0" t="0"/>
          <a:stretch/>
        </p:blipFill>
        <p:spPr>
          <a:xfrm>
            <a:off x="4295200" y="1134125"/>
            <a:ext cx="4312855" cy="28752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ec80416aec_1_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362" name="Google Shape;362;gec80416aec_1_0"/>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363" name="Google Shape;363;gec80416aec_1_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lnSpc>
                <a:spcPct val="100000"/>
              </a:lnSpc>
              <a:spcBef>
                <a:spcPts val="0"/>
              </a:spcBef>
              <a:spcAft>
                <a:spcPts val="0"/>
              </a:spcAft>
              <a:buSzPts val="900"/>
              <a:buNone/>
            </a:pPr>
            <a:r>
              <a:rPr lang="en"/>
              <a:t>| </a:t>
            </a:r>
            <a:fld id="{00000000-1234-1234-1234-123412341234}" type="slidenum">
              <a:rPr lang="en"/>
              <a:t>‹#›</a:t>
            </a:fld>
            <a:endParaRPr/>
          </a:p>
        </p:txBody>
      </p:sp>
      <p:pic>
        <p:nvPicPr>
          <p:cNvPr id="364" name="Google Shape;364;gec80416aec_1_0"/>
          <p:cNvPicPr preferRelativeResize="0"/>
          <p:nvPr/>
        </p:nvPicPr>
        <p:blipFill rotWithShape="1">
          <a:blip r:embed="rId3">
            <a:alphaModFix/>
          </a:blip>
          <a:srcRect b="10321" l="0" r="0" t="0"/>
          <a:stretch/>
        </p:blipFill>
        <p:spPr>
          <a:xfrm>
            <a:off x="163600" y="141783"/>
            <a:ext cx="8816798" cy="44475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gec8b3847e2_0_0"/>
          <p:cNvPicPr preferRelativeResize="0"/>
          <p:nvPr/>
        </p:nvPicPr>
        <p:blipFill rotWithShape="1">
          <a:blip r:embed="rId3">
            <a:alphaModFix/>
          </a:blip>
          <a:srcRect b="8642" l="0" r="0" t="0"/>
          <a:stretch/>
        </p:blipFill>
        <p:spPr>
          <a:xfrm>
            <a:off x="0" y="0"/>
            <a:ext cx="9144000" cy="46984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148b63b6a34_0_8"/>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g148b63b6a34_0_8"/>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377" name="Google Shape;377;g148b63b6a34_0_8"/>
          <p:cNvSpPr txBox="1"/>
          <p:nvPr>
            <p:ph idx="12" type="sldNum"/>
          </p:nvPr>
        </p:nvSpPr>
        <p:spPr>
          <a:xfrm>
            <a:off x="6555900" y="4783488"/>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a:t>| </a:t>
            </a:r>
            <a:fld id="{00000000-1234-1234-1234-123412341234}" type="slidenum">
              <a:rPr lang="en"/>
              <a:t>‹#›</a:t>
            </a:fld>
            <a:endParaRPr/>
          </a:p>
        </p:txBody>
      </p:sp>
      <p:sp>
        <p:nvSpPr>
          <p:cNvPr id="378" name="Google Shape;378;g148b63b6a34_0_8"/>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TU-AMA International Case Competition Team </a:t>
            </a:r>
            <a:endParaRPr b="0" i="0" sz="3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cxnSp>
        <p:nvCxnSpPr>
          <p:cNvPr id="379" name="Google Shape;379;g148b63b6a34_0_8"/>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380" name="Google Shape;380;g148b63b6a34_0_8"/>
          <p:cNvSpPr txBox="1"/>
          <p:nvPr/>
        </p:nvSpPr>
        <p:spPr>
          <a:xfrm>
            <a:off x="5970475" y="211075"/>
            <a:ext cx="2999100" cy="633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381" name="Google Shape;381;g148b63b6a34_0_8"/>
          <p:cNvPicPr preferRelativeResize="0"/>
          <p:nvPr/>
        </p:nvPicPr>
        <p:blipFill>
          <a:blip r:embed="rId3">
            <a:alphaModFix/>
          </a:blip>
          <a:stretch>
            <a:fillRect/>
          </a:stretch>
        </p:blipFill>
        <p:spPr>
          <a:xfrm>
            <a:off x="4687426" y="1206524"/>
            <a:ext cx="4282149" cy="3097839"/>
          </a:xfrm>
          <a:prstGeom prst="rect">
            <a:avLst/>
          </a:prstGeom>
          <a:noFill/>
          <a:ln>
            <a:noFill/>
          </a:ln>
        </p:spPr>
      </p:pic>
      <p:pic>
        <p:nvPicPr>
          <p:cNvPr id="382" name="Google Shape;382;g148b63b6a34_0_8"/>
          <p:cNvPicPr preferRelativeResize="0"/>
          <p:nvPr/>
        </p:nvPicPr>
        <p:blipFill rotWithShape="1">
          <a:blip r:embed="rId4">
            <a:alphaModFix/>
          </a:blip>
          <a:srcRect b="2912" l="0" r="0" t="0"/>
          <a:stretch/>
        </p:blipFill>
        <p:spPr>
          <a:xfrm>
            <a:off x="253050" y="1231525"/>
            <a:ext cx="4282149" cy="3047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1491cf3e6b6_6_1"/>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g1491cf3e6b6_6_1"/>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390" name="Google Shape;390;g1491cf3e6b6_6_1"/>
          <p:cNvSpPr txBox="1"/>
          <p:nvPr>
            <p:ph idx="12" type="sldNum"/>
          </p:nvPr>
        </p:nvSpPr>
        <p:spPr>
          <a:xfrm>
            <a:off x="6555900" y="4783488"/>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a:t>| </a:t>
            </a:r>
            <a:fld id="{00000000-1234-1234-1234-123412341234}" type="slidenum">
              <a:rPr lang="en"/>
              <a:t>‹#›</a:t>
            </a:fld>
            <a:endParaRPr/>
          </a:p>
        </p:txBody>
      </p:sp>
      <p:sp>
        <p:nvSpPr>
          <p:cNvPr id="391" name="Google Shape;391;g1491cf3e6b6_6_1"/>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Scholarship Opportunity </a:t>
            </a:r>
            <a:endParaRPr b="0" i="0" sz="3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cxnSp>
        <p:nvCxnSpPr>
          <p:cNvPr id="392" name="Google Shape;392;g1491cf3e6b6_6_1"/>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393" name="Google Shape;393;g1491cf3e6b6_6_1"/>
          <p:cNvSpPr txBox="1"/>
          <p:nvPr/>
        </p:nvSpPr>
        <p:spPr>
          <a:xfrm>
            <a:off x="5970475" y="211075"/>
            <a:ext cx="2999100" cy="633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394" name="Google Shape;394;g1491cf3e6b6_6_1"/>
          <p:cNvSpPr txBox="1"/>
          <p:nvPr/>
        </p:nvSpPr>
        <p:spPr>
          <a:xfrm>
            <a:off x="253050" y="1162875"/>
            <a:ext cx="4009200" cy="33735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00"/>
              </a:buClr>
              <a:buSzPts val="2000"/>
              <a:buFont typeface="Arial"/>
              <a:buChar char="●"/>
            </a:pPr>
            <a:r>
              <a:rPr lang="en" sz="2000"/>
              <a:t>Ability to receive up to $1000 </a:t>
            </a:r>
            <a:endParaRPr sz="2000"/>
          </a:p>
          <a:p>
            <a:pPr indent="-355600" lvl="0" marL="457200" marR="0" rtl="0" algn="l">
              <a:lnSpc>
                <a:spcPct val="100000"/>
              </a:lnSpc>
              <a:spcBef>
                <a:spcPts val="0"/>
              </a:spcBef>
              <a:spcAft>
                <a:spcPts val="0"/>
              </a:spcAft>
              <a:buClr>
                <a:srgbClr val="000000"/>
              </a:buClr>
              <a:buSzPts val="2000"/>
              <a:buFont typeface="Arial"/>
              <a:buChar char="●"/>
            </a:pPr>
            <a:r>
              <a:rPr lang="en" sz="2000"/>
              <a:t>Provides current TU-AMA members tuition support, who demonstrate a dedication to the marketing industry within our chapter, the classroom, and the community </a:t>
            </a:r>
            <a:endParaRPr sz="2000"/>
          </a:p>
          <a:p>
            <a:pPr indent="-355600" lvl="0" marL="457200" marR="0" rtl="0" algn="l">
              <a:lnSpc>
                <a:spcPct val="100000"/>
              </a:lnSpc>
              <a:spcBef>
                <a:spcPts val="0"/>
              </a:spcBef>
              <a:spcAft>
                <a:spcPts val="0"/>
              </a:spcAft>
              <a:buSzPts val="2000"/>
              <a:buChar char="●"/>
            </a:pPr>
            <a:r>
              <a:rPr lang="en" sz="2000"/>
              <a:t>Application-Based </a:t>
            </a:r>
            <a:endParaRPr sz="2000"/>
          </a:p>
          <a:p>
            <a:pPr indent="-355600" lvl="1" marL="914400" marR="0" rtl="0" algn="l">
              <a:lnSpc>
                <a:spcPct val="100000"/>
              </a:lnSpc>
              <a:spcBef>
                <a:spcPts val="0"/>
              </a:spcBef>
              <a:spcAft>
                <a:spcPts val="0"/>
              </a:spcAft>
              <a:buSzPts val="2000"/>
              <a:buChar char="○"/>
            </a:pPr>
            <a:r>
              <a:rPr lang="en" sz="2000"/>
              <a:t>Gold Membership </a:t>
            </a:r>
            <a:endParaRPr sz="2000"/>
          </a:p>
          <a:p>
            <a:pPr indent="-355600" lvl="1" marL="914400" marR="0" rtl="0" algn="l">
              <a:lnSpc>
                <a:spcPct val="100000"/>
              </a:lnSpc>
              <a:spcBef>
                <a:spcPts val="0"/>
              </a:spcBef>
              <a:spcAft>
                <a:spcPts val="0"/>
              </a:spcAft>
              <a:buSzPts val="2000"/>
              <a:buChar char="○"/>
            </a:pPr>
            <a:r>
              <a:rPr lang="en" sz="2000"/>
              <a:t>Good Academic Standing </a:t>
            </a:r>
            <a:endParaRPr sz="2000"/>
          </a:p>
        </p:txBody>
      </p:sp>
      <p:pic>
        <p:nvPicPr>
          <p:cNvPr id="395" name="Google Shape;395;g1491cf3e6b6_6_1"/>
          <p:cNvPicPr preferRelativeResize="0"/>
          <p:nvPr/>
        </p:nvPicPr>
        <p:blipFill rotWithShape="1">
          <a:blip r:embed="rId3">
            <a:alphaModFix/>
          </a:blip>
          <a:srcRect b="0" l="9914" r="2962" t="0"/>
          <a:stretch/>
        </p:blipFill>
        <p:spPr>
          <a:xfrm>
            <a:off x="4332725" y="1327563"/>
            <a:ext cx="4579948" cy="29568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148b63b6a34_0_51"/>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g148b63b6a34_0_51"/>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03" name="Google Shape;403;g148b63b6a34_0_51"/>
          <p:cNvSpPr txBox="1"/>
          <p:nvPr>
            <p:ph idx="12" type="sldNum"/>
          </p:nvPr>
        </p:nvSpPr>
        <p:spPr>
          <a:xfrm>
            <a:off x="6555900" y="4783488"/>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r>
              <a:rPr lang="en"/>
              <a:t>| </a:t>
            </a:r>
            <a:fld id="{00000000-1234-1234-1234-123412341234}" type="slidenum">
              <a:rPr lang="en"/>
              <a:t>‹#›</a:t>
            </a:fld>
            <a:endParaRPr/>
          </a:p>
        </p:txBody>
      </p:sp>
      <p:sp>
        <p:nvSpPr>
          <p:cNvPr id="404" name="Google Shape;404;g148b63b6a34_0_51"/>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lang="en" sz="3400">
                <a:latin typeface="Oswald"/>
                <a:ea typeface="Oswald"/>
                <a:cs typeface="Oswald"/>
                <a:sym typeface="Oswald"/>
              </a:rPr>
              <a:t>Career and Internship Reception</a:t>
            </a:r>
            <a:r>
              <a:rPr lang="en" sz="3400">
                <a:latin typeface="Oswald"/>
                <a:ea typeface="Oswald"/>
                <a:cs typeface="Oswald"/>
                <a:sym typeface="Oswald"/>
              </a:rPr>
              <a:t> </a:t>
            </a:r>
            <a:endParaRPr b="0" i="0" sz="3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cxnSp>
        <p:nvCxnSpPr>
          <p:cNvPr id="405" name="Google Shape;405;g148b63b6a34_0_51"/>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406" name="Google Shape;406;g148b63b6a34_0_51"/>
          <p:cNvSpPr txBox="1"/>
          <p:nvPr/>
        </p:nvSpPr>
        <p:spPr>
          <a:xfrm>
            <a:off x="5970475" y="211075"/>
            <a:ext cx="2999100" cy="633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407" name="Google Shape;407;g148b63b6a34_0_51"/>
          <p:cNvPicPr preferRelativeResize="0"/>
          <p:nvPr/>
        </p:nvPicPr>
        <p:blipFill>
          <a:blip r:embed="rId3">
            <a:alphaModFix/>
          </a:blip>
          <a:stretch>
            <a:fillRect/>
          </a:stretch>
        </p:blipFill>
        <p:spPr>
          <a:xfrm>
            <a:off x="5419525" y="953800"/>
            <a:ext cx="2705525" cy="1744874"/>
          </a:xfrm>
          <a:prstGeom prst="rect">
            <a:avLst/>
          </a:prstGeom>
          <a:noFill/>
          <a:ln>
            <a:noFill/>
          </a:ln>
        </p:spPr>
      </p:pic>
      <p:sp>
        <p:nvSpPr>
          <p:cNvPr id="408" name="Google Shape;408;g148b63b6a34_0_51"/>
          <p:cNvSpPr txBox="1"/>
          <p:nvPr/>
        </p:nvSpPr>
        <p:spPr>
          <a:xfrm>
            <a:off x="287975" y="1091388"/>
            <a:ext cx="4284000" cy="31533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00"/>
              </a:buClr>
              <a:buSzPts val="2000"/>
              <a:buFont typeface="Arial"/>
              <a:buChar char="●"/>
            </a:pPr>
            <a:r>
              <a:rPr lang="en" sz="2000"/>
              <a:t>Looking for a summer internship or a job?</a:t>
            </a:r>
            <a:endParaRPr sz="2000"/>
          </a:p>
          <a:p>
            <a:pPr indent="-355600" lvl="0" marL="457200" marR="0" rtl="0" algn="l">
              <a:lnSpc>
                <a:spcPct val="100000"/>
              </a:lnSpc>
              <a:spcBef>
                <a:spcPts val="0"/>
              </a:spcBef>
              <a:spcAft>
                <a:spcPts val="0"/>
              </a:spcAft>
              <a:buClr>
                <a:srgbClr val="000000"/>
              </a:buClr>
              <a:buSzPts val="2000"/>
              <a:buFont typeface="Arial"/>
              <a:buChar char="●"/>
            </a:pPr>
            <a:r>
              <a:rPr lang="en" sz="2000"/>
              <a:t>Biggest networking event of the year!!!</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lang="en" sz="2000"/>
              <a:t>Opportunity to introduce yourself to companies</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lang="en" sz="2000"/>
              <a:t>1 on 1 face time with our sponsors</a:t>
            </a:r>
            <a:endParaRPr sz="2000"/>
          </a:p>
          <a:p>
            <a:pPr indent="-355600" lvl="0" marL="457200" marR="0" rtl="0" algn="l">
              <a:lnSpc>
                <a:spcPct val="100000"/>
              </a:lnSpc>
              <a:spcBef>
                <a:spcPts val="0"/>
              </a:spcBef>
              <a:spcAft>
                <a:spcPts val="0"/>
              </a:spcAft>
              <a:buClr>
                <a:srgbClr val="000000"/>
              </a:buClr>
              <a:buSzPts val="2000"/>
              <a:buFont typeface="Arial"/>
              <a:buChar char="●"/>
            </a:pPr>
            <a:r>
              <a:rPr lang="en" sz="2000"/>
              <a:t>Spring 2023</a:t>
            </a:r>
            <a:endParaRPr sz="2000"/>
          </a:p>
          <a:p>
            <a:pPr indent="0" lvl="0" marL="45720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409" name="Google Shape;409;g148b63b6a34_0_51"/>
          <p:cNvPicPr preferRelativeResize="0"/>
          <p:nvPr/>
        </p:nvPicPr>
        <p:blipFill>
          <a:blip r:embed="rId4">
            <a:alphaModFix/>
          </a:blip>
          <a:stretch>
            <a:fillRect/>
          </a:stretch>
        </p:blipFill>
        <p:spPr>
          <a:xfrm>
            <a:off x="5419527" y="2866275"/>
            <a:ext cx="2746710" cy="17448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3"/>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13"/>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17" name="Google Shape;417;p13"/>
          <p:cNvSpPr txBox="1"/>
          <p:nvPr>
            <p:ph idx="12" type="sldNum"/>
          </p:nvPr>
        </p:nvSpPr>
        <p:spPr>
          <a:xfrm>
            <a:off x="6555900" y="4783488"/>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418" name="Google Shape;418;p13"/>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How to Join TU-AMA </a:t>
            </a:r>
            <a:endParaRPr b="0" i="0" sz="34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sp>
        <p:nvSpPr>
          <p:cNvPr id="419" name="Google Shape;419;p13"/>
          <p:cNvSpPr txBox="1"/>
          <p:nvPr/>
        </p:nvSpPr>
        <p:spPr>
          <a:xfrm>
            <a:off x="1088400" y="1043740"/>
            <a:ext cx="7581900" cy="765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Fill out TU-AMA Application</a:t>
            </a:r>
            <a:r>
              <a:rPr b="1" i="0" lang="en" sz="1800" u="none" cap="none" strike="noStrike">
                <a:solidFill>
                  <a:srgbClr val="000000"/>
                </a:solidFill>
                <a:latin typeface="Arial"/>
                <a:ea typeface="Arial"/>
                <a:cs typeface="Arial"/>
                <a:sym typeface="Arial"/>
              </a:rPr>
              <a:t> </a:t>
            </a:r>
            <a:endParaRPr b="1" i="0" sz="18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Visit tuowlsama.org/join and complete the electronic chapter application</a:t>
            </a:r>
            <a:endParaRPr b="0" i="0" sz="1600" u="none" cap="none" strike="noStrike">
              <a:solidFill>
                <a:srgbClr val="000000"/>
              </a:solidFill>
              <a:latin typeface="Arial"/>
              <a:ea typeface="Arial"/>
              <a:cs typeface="Arial"/>
              <a:sym typeface="Arial"/>
            </a:endParaRPr>
          </a:p>
        </p:txBody>
      </p:sp>
      <p:pic>
        <p:nvPicPr>
          <p:cNvPr id="420" name="Google Shape;420;p13"/>
          <p:cNvPicPr preferRelativeResize="0"/>
          <p:nvPr/>
        </p:nvPicPr>
        <p:blipFill rotWithShape="1">
          <a:blip r:embed="rId3">
            <a:alphaModFix amt="9000"/>
          </a:blip>
          <a:srcRect b="36478" l="1886" r="50603" t="36353"/>
          <a:stretch/>
        </p:blipFill>
        <p:spPr>
          <a:xfrm>
            <a:off x="174425" y="1490550"/>
            <a:ext cx="8795150" cy="2827048"/>
          </a:xfrm>
          <a:prstGeom prst="rect">
            <a:avLst/>
          </a:prstGeom>
          <a:noFill/>
          <a:ln>
            <a:noFill/>
          </a:ln>
        </p:spPr>
      </p:pic>
      <p:sp>
        <p:nvSpPr>
          <p:cNvPr id="421" name="Google Shape;421;p13"/>
          <p:cNvSpPr txBox="1"/>
          <p:nvPr/>
        </p:nvSpPr>
        <p:spPr>
          <a:xfrm>
            <a:off x="1088400" y="1900963"/>
            <a:ext cx="7581900" cy="10020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Become a National Member</a:t>
            </a:r>
            <a:endParaRPr b="1" i="0" sz="25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Go to ama.org, click the menu on the right, and click “Join AMA” </a:t>
            </a:r>
            <a:endParaRPr b="0" i="0" sz="1600" u="none" cap="none" strike="noStrike">
              <a:solidFill>
                <a:schemeClr val="dk1"/>
              </a:solidFill>
              <a:latin typeface="Arial"/>
              <a:ea typeface="Arial"/>
              <a:cs typeface="Arial"/>
              <a:sym typeface="Arial"/>
            </a:endParaRPr>
          </a:p>
          <a:p>
            <a:pPr indent="-330200" lvl="0" marL="457200" marR="0" rtl="0" algn="l">
              <a:lnSpc>
                <a:spcPct val="115000"/>
              </a:lnSpc>
              <a:spcBef>
                <a:spcPts val="0"/>
              </a:spcBef>
              <a:spcAft>
                <a:spcPts val="0"/>
              </a:spcAft>
              <a:buClr>
                <a:schemeClr val="dk1"/>
              </a:buClr>
              <a:buSzPts val="1600"/>
              <a:buFont typeface="Arial"/>
              <a:buChar char="●"/>
            </a:pPr>
            <a:r>
              <a:rPr b="0" i="0" lang="en" sz="1600" u="none" cap="none" strike="noStrike">
                <a:solidFill>
                  <a:schemeClr val="dk1"/>
                </a:solidFill>
                <a:latin typeface="Arial"/>
                <a:ea typeface="Arial"/>
                <a:cs typeface="Arial"/>
                <a:sym typeface="Arial"/>
              </a:rPr>
              <a:t>Purchase your National AMA “Undergrad Student Membership” and pay $29</a:t>
            </a:r>
            <a:r>
              <a:rPr b="0" i="0" lang="en" sz="1600" u="none" cap="none" strike="noStrike">
                <a:solidFill>
                  <a:schemeClr val="dk1"/>
                </a:solidFill>
                <a:highlight>
                  <a:srgbClr val="FFFF00"/>
                </a:highlight>
                <a:latin typeface="Arial"/>
                <a:ea typeface="Arial"/>
                <a:cs typeface="Arial"/>
                <a:sym typeface="Arial"/>
              </a:rPr>
              <a:t> </a:t>
            </a:r>
            <a:endParaRPr b="1" i="0" sz="2500" u="none" cap="none" strike="noStrike">
              <a:solidFill>
                <a:srgbClr val="000000"/>
              </a:solidFill>
              <a:highlight>
                <a:srgbClr val="FFFF00"/>
              </a:highlight>
              <a:latin typeface="Arial"/>
              <a:ea typeface="Arial"/>
              <a:cs typeface="Arial"/>
              <a:sym typeface="Arial"/>
            </a:endParaRPr>
          </a:p>
        </p:txBody>
      </p:sp>
      <p:sp>
        <p:nvSpPr>
          <p:cNvPr id="422" name="Google Shape;422;p13"/>
          <p:cNvSpPr txBox="1"/>
          <p:nvPr/>
        </p:nvSpPr>
        <p:spPr>
          <a:xfrm>
            <a:off x="1088400" y="4416475"/>
            <a:ext cx="7581900" cy="765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Pay Dues </a:t>
            </a:r>
            <a:endParaRPr b="1" i="0" sz="25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Venmo (@</a:t>
            </a:r>
            <a:r>
              <a:rPr lang="en" sz="1600"/>
              <a:t>tuowlsama</a:t>
            </a:r>
            <a:r>
              <a:rPr b="0" i="0" lang="en" sz="1600" u="none" cap="none" strike="noStrike">
                <a:solidFill>
                  <a:srgbClr val="000000"/>
                </a:solidFill>
                <a:latin typeface="Arial"/>
                <a:ea typeface="Arial"/>
                <a:cs typeface="Arial"/>
                <a:sym typeface="Arial"/>
              </a:rPr>
              <a:t>) / Credit/Debit to PayPal (owlsama@gmail.com)</a:t>
            </a:r>
            <a:endParaRPr b="0" i="0" sz="1600" u="none" cap="none" strike="noStrike">
              <a:solidFill>
                <a:srgbClr val="000000"/>
              </a:solidFill>
              <a:latin typeface="Arial"/>
              <a:ea typeface="Arial"/>
              <a:cs typeface="Arial"/>
              <a:sym typeface="Arial"/>
            </a:endParaRPr>
          </a:p>
          <a:p>
            <a:pPr indent="-330200" lvl="0" marL="457200" marR="0" rtl="0" algn="l">
              <a:lnSpc>
                <a:spcPct val="100000"/>
              </a:lnSpc>
              <a:spcBef>
                <a:spcPts val="0"/>
              </a:spcBef>
              <a:spcAft>
                <a:spcPts val="0"/>
              </a:spcAft>
              <a:buClr>
                <a:srgbClr val="000000"/>
              </a:buClr>
              <a:buSzPts val="1600"/>
              <a:buFont typeface="Arial"/>
              <a:buChar char="●"/>
            </a:pPr>
            <a:r>
              <a:rPr b="0" i="0" lang="en" sz="1600" u="none" cap="none" strike="noStrike">
                <a:solidFill>
                  <a:srgbClr val="000000"/>
                </a:solidFill>
                <a:latin typeface="Arial"/>
                <a:ea typeface="Arial"/>
                <a:cs typeface="Arial"/>
                <a:sym typeface="Arial"/>
              </a:rPr>
              <a:t>Check to “Temple University American Marketing Association”  </a:t>
            </a:r>
            <a:endParaRPr b="0" i="0" sz="16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cxnSp>
        <p:nvCxnSpPr>
          <p:cNvPr id="423" name="Google Shape;423;p13"/>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424" name="Google Shape;424;p13"/>
          <p:cNvSpPr/>
          <p:nvPr/>
        </p:nvSpPr>
        <p:spPr>
          <a:xfrm>
            <a:off x="253050" y="3805525"/>
            <a:ext cx="699900" cy="6807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Montserrat"/>
                <a:ea typeface="Montserrat"/>
                <a:cs typeface="Montserrat"/>
                <a:sym typeface="Montserrat"/>
              </a:rPr>
              <a:t>4</a:t>
            </a:r>
            <a:endParaRPr b="1" i="0" sz="3600" u="none" cap="none" strike="noStrike">
              <a:solidFill>
                <a:srgbClr val="000000"/>
              </a:solidFill>
              <a:latin typeface="Montserrat"/>
              <a:ea typeface="Montserrat"/>
              <a:cs typeface="Montserrat"/>
              <a:sym typeface="Montserrat"/>
            </a:endParaRPr>
          </a:p>
        </p:txBody>
      </p:sp>
      <p:sp>
        <p:nvSpPr>
          <p:cNvPr id="425" name="Google Shape;425;p13"/>
          <p:cNvSpPr txBox="1"/>
          <p:nvPr/>
        </p:nvSpPr>
        <p:spPr>
          <a:xfrm>
            <a:off x="1088400" y="2905525"/>
            <a:ext cx="8055600" cy="765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rgbClr val="000000"/>
                </a:solidFill>
                <a:latin typeface="Arial"/>
                <a:ea typeface="Arial"/>
                <a:cs typeface="Arial"/>
                <a:sym typeface="Arial"/>
              </a:rPr>
              <a:t>Get Approval </a:t>
            </a:r>
            <a:endParaRPr b="1" i="0" sz="2500" u="none" cap="none" strike="noStrike">
              <a:solidFill>
                <a:srgbClr val="000000"/>
              </a:solidFill>
              <a:latin typeface="Arial"/>
              <a:ea typeface="Arial"/>
              <a:cs typeface="Arial"/>
              <a:sym typeface="Arial"/>
            </a:endParaRPr>
          </a:p>
          <a:p>
            <a:pPr indent="-330200" lvl="0" marL="457200" marR="0" rtl="0" algn="l">
              <a:lnSpc>
                <a:spcPct val="115000"/>
              </a:lnSpc>
              <a:spcBef>
                <a:spcPts val="0"/>
              </a:spcBef>
              <a:spcAft>
                <a:spcPts val="0"/>
              </a:spcAft>
              <a:buClr>
                <a:srgbClr val="000000"/>
              </a:buClr>
              <a:buSzPts val="1600"/>
              <a:buFont typeface="Arial"/>
              <a:buChar char="●"/>
            </a:pPr>
            <a:r>
              <a:rPr b="0" i="0" lang="en" sz="1600" u="none" cap="none" strike="noStrike">
                <a:solidFill>
                  <a:schemeClr val="dk1"/>
                </a:solidFill>
                <a:latin typeface="Arial"/>
                <a:ea typeface="Arial"/>
                <a:cs typeface="Arial"/>
                <a:sym typeface="Arial"/>
              </a:rPr>
              <a:t>Forward the confirmation email or send a screenshot to </a:t>
            </a:r>
            <a:r>
              <a:rPr lang="en" sz="1600" u="sng">
                <a:solidFill>
                  <a:srgbClr val="4A86E8"/>
                </a:solidFill>
              </a:rPr>
              <a:t>elenarossetti@temple.edu</a:t>
            </a:r>
            <a:endParaRPr b="0" i="0" sz="1600" u="sng" cap="none" strike="noStrike">
              <a:solidFill>
                <a:srgbClr val="4A86E8"/>
              </a:solidFill>
              <a:latin typeface="Arial"/>
              <a:ea typeface="Arial"/>
              <a:cs typeface="Arial"/>
              <a:sym typeface="Arial"/>
            </a:endParaRPr>
          </a:p>
        </p:txBody>
      </p:sp>
      <p:sp>
        <p:nvSpPr>
          <p:cNvPr id="426" name="Google Shape;426;p13"/>
          <p:cNvSpPr/>
          <p:nvPr/>
        </p:nvSpPr>
        <p:spPr>
          <a:xfrm>
            <a:off x="253050" y="1026175"/>
            <a:ext cx="699900" cy="6807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Montserrat"/>
                <a:ea typeface="Montserrat"/>
                <a:cs typeface="Montserrat"/>
                <a:sym typeface="Montserrat"/>
              </a:rPr>
              <a:t>  </a:t>
            </a:r>
            <a:r>
              <a:rPr b="1" i="0" lang="en" sz="3600" u="none" cap="none" strike="noStrike">
                <a:solidFill>
                  <a:srgbClr val="000000"/>
                </a:solidFill>
                <a:latin typeface="Montserrat"/>
                <a:ea typeface="Montserrat"/>
                <a:cs typeface="Montserrat"/>
                <a:sym typeface="Montserrat"/>
              </a:rPr>
              <a:t>1</a:t>
            </a:r>
            <a:endParaRPr b="1" i="0" sz="3600" u="none" cap="none" strike="noStrike">
              <a:solidFill>
                <a:srgbClr val="000000"/>
              </a:solidFill>
              <a:latin typeface="Montserrat"/>
              <a:ea typeface="Montserrat"/>
              <a:cs typeface="Montserrat"/>
              <a:sym typeface="Montserrat"/>
            </a:endParaRPr>
          </a:p>
        </p:txBody>
      </p:sp>
      <p:sp>
        <p:nvSpPr>
          <p:cNvPr id="427" name="Google Shape;427;p13"/>
          <p:cNvSpPr/>
          <p:nvPr/>
        </p:nvSpPr>
        <p:spPr>
          <a:xfrm>
            <a:off x="253050" y="1888375"/>
            <a:ext cx="699900" cy="6807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 </a:t>
            </a:r>
            <a:r>
              <a:rPr b="1" i="0" lang="en" sz="3600" u="none" cap="none" strike="noStrike">
                <a:solidFill>
                  <a:srgbClr val="000000"/>
                </a:solidFill>
                <a:latin typeface="Montserrat"/>
                <a:ea typeface="Montserrat"/>
                <a:cs typeface="Montserrat"/>
                <a:sym typeface="Montserrat"/>
              </a:rPr>
              <a:t>2</a:t>
            </a:r>
            <a:endParaRPr b="1" i="0" sz="3600" u="none" cap="none" strike="noStrike">
              <a:solidFill>
                <a:srgbClr val="000000"/>
              </a:solidFill>
              <a:latin typeface="Montserrat"/>
              <a:ea typeface="Montserrat"/>
              <a:cs typeface="Montserrat"/>
              <a:sym typeface="Montserrat"/>
            </a:endParaRPr>
          </a:p>
        </p:txBody>
      </p:sp>
      <p:sp>
        <p:nvSpPr>
          <p:cNvPr id="428" name="Google Shape;428;p13"/>
          <p:cNvSpPr/>
          <p:nvPr/>
        </p:nvSpPr>
        <p:spPr>
          <a:xfrm>
            <a:off x="253050" y="2902975"/>
            <a:ext cx="699900" cy="6807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Montserrat"/>
                <a:ea typeface="Montserrat"/>
                <a:cs typeface="Montserrat"/>
                <a:sym typeface="Montserrat"/>
              </a:rPr>
              <a:t> </a:t>
            </a:r>
            <a:r>
              <a:rPr b="1" i="0" lang="en" sz="3600" u="none" cap="none" strike="noStrike">
                <a:solidFill>
                  <a:srgbClr val="000000"/>
                </a:solidFill>
                <a:latin typeface="Montserrat"/>
                <a:ea typeface="Montserrat"/>
                <a:cs typeface="Montserrat"/>
                <a:sym typeface="Montserrat"/>
              </a:rPr>
              <a:t>3</a:t>
            </a:r>
            <a:endParaRPr b="1" i="0" sz="3600" u="none" cap="none" strike="noStrike">
              <a:solidFill>
                <a:srgbClr val="000000"/>
              </a:solidFill>
              <a:latin typeface="Montserrat"/>
              <a:ea typeface="Montserrat"/>
              <a:cs typeface="Montserrat"/>
              <a:sym typeface="Montserrat"/>
            </a:endParaRPr>
          </a:p>
        </p:txBody>
      </p:sp>
      <p:sp>
        <p:nvSpPr>
          <p:cNvPr id="429" name="Google Shape;429;p13"/>
          <p:cNvSpPr txBox="1"/>
          <p:nvPr/>
        </p:nvSpPr>
        <p:spPr>
          <a:xfrm>
            <a:off x="5970475" y="211075"/>
            <a:ext cx="2999100" cy="633600"/>
          </a:xfrm>
          <a:prstGeom prst="rect">
            <a:avLst/>
          </a:prstGeom>
          <a:noFill/>
          <a:ln cap="flat" cmpd="sng" w="9525">
            <a:solidFill>
              <a:srgbClr val="000000">
                <a:alpha val="0"/>
              </a:srgbClr>
            </a:solidFill>
            <a:prstDash val="solid"/>
            <a:round/>
            <a:headEnd len="sm" w="sm" type="none"/>
            <a:tailEnd len="sm" w="sm" type="none"/>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*Must be completed in order*</a:t>
            </a:r>
            <a:endParaRPr b="1" i="0" sz="16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4"/>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14"/>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37" name="Google Shape;437;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438" name="Google Shape;438;p14"/>
          <p:cNvSpPr txBox="1"/>
          <p:nvPr/>
        </p:nvSpPr>
        <p:spPr>
          <a:xfrm>
            <a:off x="0" y="2576150"/>
            <a:ext cx="9144000" cy="1383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3000"/>
              <a:buFont typeface="Arial"/>
              <a:buNone/>
            </a:pPr>
            <a:r>
              <a:rPr b="1" i="0" lang="en" sz="3000" u="none" cap="none" strike="noStrike">
                <a:solidFill>
                  <a:srgbClr val="000000"/>
                </a:solidFill>
                <a:latin typeface="Montserrat"/>
                <a:ea typeface="Montserrat"/>
                <a:cs typeface="Montserrat"/>
                <a:sym typeface="Montserrat"/>
              </a:rPr>
              <a:t>Deadline:</a:t>
            </a:r>
            <a:endParaRPr b="1" i="0" sz="30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5000"/>
              <a:buFont typeface="Arial"/>
              <a:buNone/>
            </a:pPr>
            <a:r>
              <a:rPr b="0" i="0" lang="en" sz="5000" u="none" cap="none" strike="noStrike">
                <a:solidFill>
                  <a:srgbClr val="000000"/>
                </a:solidFill>
                <a:latin typeface="Montserrat"/>
                <a:ea typeface="Montserrat"/>
                <a:cs typeface="Montserrat"/>
                <a:sym typeface="Montserrat"/>
              </a:rPr>
              <a:t>Friday, </a:t>
            </a:r>
            <a:r>
              <a:rPr lang="en" sz="5000">
                <a:latin typeface="Montserrat"/>
                <a:ea typeface="Montserrat"/>
                <a:cs typeface="Montserrat"/>
                <a:sym typeface="Montserrat"/>
              </a:rPr>
              <a:t>September</a:t>
            </a:r>
            <a:r>
              <a:rPr b="0" i="0" lang="en" sz="5000" u="none" cap="none" strike="noStrike">
                <a:solidFill>
                  <a:srgbClr val="000000"/>
                </a:solidFill>
                <a:latin typeface="Montserrat"/>
                <a:ea typeface="Montserrat"/>
                <a:cs typeface="Montserrat"/>
                <a:sym typeface="Montserrat"/>
              </a:rPr>
              <a:t> </a:t>
            </a:r>
            <a:r>
              <a:rPr lang="en" sz="5000">
                <a:latin typeface="Montserrat"/>
                <a:ea typeface="Montserrat"/>
                <a:cs typeface="Montserrat"/>
                <a:sym typeface="Montserrat"/>
              </a:rPr>
              <a:t>30</a:t>
            </a:r>
            <a:r>
              <a:rPr b="0" i="0" lang="en" sz="5000" u="none" cap="none" strike="noStrike">
                <a:solidFill>
                  <a:srgbClr val="000000"/>
                </a:solidFill>
                <a:latin typeface="Montserrat"/>
                <a:ea typeface="Montserrat"/>
                <a:cs typeface="Montserrat"/>
                <a:sym typeface="Montserrat"/>
              </a:rPr>
              <a:t>th</a:t>
            </a:r>
            <a:endParaRPr b="0" i="0" sz="5000" u="none" cap="none" strike="noStrike">
              <a:solidFill>
                <a:srgbClr val="000000"/>
              </a:solidFill>
              <a:latin typeface="Montserrat"/>
              <a:ea typeface="Montserrat"/>
              <a:cs typeface="Montserrat"/>
              <a:sym typeface="Montserrat"/>
            </a:endParaRPr>
          </a:p>
        </p:txBody>
      </p:sp>
      <p:cxnSp>
        <p:nvCxnSpPr>
          <p:cNvPr id="439" name="Google Shape;439;p14"/>
          <p:cNvCxnSpPr/>
          <p:nvPr/>
        </p:nvCxnSpPr>
        <p:spPr>
          <a:xfrm flipH="1" rot="10800000">
            <a:off x="303300" y="2473813"/>
            <a:ext cx="8537400" cy="8100"/>
          </a:xfrm>
          <a:prstGeom prst="straightConnector1">
            <a:avLst/>
          </a:prstGeom>
          <a:noFill/>
          <a:ln cap="flat" cmpd="sng" w="28575">
            <a:solidFill>
              <a:srgbClr val="000000"/>
            </a:solidFill>
            <a:prstDash val="solid"/>
            <a:round/>
            <a:headEnd len="sm" w="sm" type="none"/>
            <a:tailEnd len="sm" w="sm" type="none"/>
          </a:ln>
        </p:spPr>
      </p:cxnSp>
      <p:sp>
        <p:nvSpPr>
          <p:cNvPr id="440" name="Google Shape;440;p14"/>
          <p:cNvSpPr txBox="1"/>
          <p:nvPr/>
        </p:nvSpPr>
        <p:spPr>
          <a:xfrm>
            <a:off x="2286000" y="-68350"/>
            <a:ext cx="4572000" cy="2644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4000"/>
              <a:buFont typeface="Arial"/>
              <a:buNone/>
            </a:pPr>
            <a:r>
              <a:rPr b="1" i="0" lang="en" sz="4000" u="none" cap="none" strike="noStrike">
                <a:solidFill>
                  <a:srgbClr val="000000"/>
                </a:solidFill>
                <a:latin typeface="Montserrat"/>
                <a:ea typeface="Montserrat"/>
                <a:cs typeface="Montserrat"/>
                <a:sym typeface="Montserrat"/>
              </a:rPr>
              <a:t>Chapter Dues:</a:t>
            </a:r>
            <a:endParaRPr b="1" i="0" sz="40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rPr b="0" i="0" lang="en" sz="4000" u="none" cap="none" strike="noStrike">
                <a:solidFill>
                  <a:srgbClr val="000000"/>
                </a:solidFill>
                <a:latin typeface="Montserrat"/>
                <a:ea typeface="Montserrat"/>
                <a:cs typeface="Montserrat"/>
                <a:sym typeface="Montserrat"/>
              </a:rPr>
              <a:t>Semester – $</a:t>
            </a:r>
            <a:r>
              <a:rPr lang="en" sz="4000">
                <a:latin typeface="Montserrat"/>
                <a:ea typeface="Montserrat"/>
                <a:cs typeface="Montserrat"/>
                <a:sym typeface="Montserrat"/>
              </a:rPr>
              <a:t>30</a:t>
            </a:r>
            <a:endParaRPr b="0" i="0" sz="40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600"/>
              </a:spcBef>
              <a:spcAft>
                <a:spcPts val="0"/>
              </a:spcAft>
              <a:buClr>
                <a:srgbClr val="000000"/>
              </a:buClr>
              <a:buSzPts val="4000"/>
              <a:buFont typeface="Arial"/>
              <a:buNone/>
            </a:pPr>
            <a:r>
              <a:rPr b="0" i="0" lang="en" sz="4000" u="none" cap="none" strike="noStrike">
                <a:solidFill>
                  <a:srgbClr val="000000"/>
                </a:solidFill>
                <a:latin typeface="Montserrat"/>
                <a:ea typeface="Montserrat"/>
                <a:cs typeface="Montserrat"/>
                <a:sym typeface="Montserrat"/>
              </a:rPr>
              <a:t>Year – $</a:t>
            </a:r>
            <a:r>
              <a:rPr lang="en" sz="4000">
                <a:latin typeface="Montserrat"/>
                <a:ea typeface="Montserrat"/>
                <a:cs typeface="Montserrat"/>
                <a:sym typeface="Montserrat"/>
              </a:rPr>
              <a:t>55</a:t>
            </a:r>
            <a:endParaRPr b="0" i="0" sz="4000" u="none" cap="none" strike="noStrike">
              <a:solidFill>
                <a:srgbClr val="000000"/>
              </a:solidFill>
              <a:latin typeface="Montserrat"/>
              <a:ea typeface="Montserrat"/>
              <a:cs typeface="Montserrat"/>
              <a:sym typeface="Montserrat"/>
            </a:endParaRPr>
          </a:p>
        </p:txBody>
      </p:sp>
      <p:sp>
        <p:nvSpPr>
          <p:cNvPr id="441" name="Google Shape;441;p14"/>
          <p:cNvSpPr txBox="1"/>
          <p:nvPr/>
        </p:nvSpPr>
        <p:spPr>
          <a:xfrm>
            <a:off x="1619100" y="4053975"/>
            <a:ext cx="5905800" cy="589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Please consider adding an additional $5 to your dues to donate to our Charity of Choice (</a:t>
            </a:r>
            <a:r>
              <a:rPr b="1" lang="en">
                <a:latin typeface="Montserrat"/>
                <a:ea typeface="Montserrat"/>
                <a:cs typeface="Montserrat"/>
                <a:sym typeface="Montserrat"/>
              </a:rPr>
              <a:t>Grace Cafe)</a:t>
            </a:r>
            <a:r>
              <a:rPr b="1" i="0" lang="en" sz="1400" u="none" cap="none" strike="noStrike">
                <a:solidFill>
                  <a:srgbClr val="000000"/>
                </a:solidFill>
                <a:latin typeface="Montserrat"/>
                <a:ea typeface="Montserrat"/>
                <a:cs typeface="Montserrat"/>
                <a:sym typeface="Montserrat"/>
              </a:rPr>
              <a:t>!</a:t>
            </a:r>
            <a:endParaRPr b="0" i="0" sz="1400" u="none" cap="none" strike="noStrike">
              <a:solidFill>
                <a:srgbClr val="000000"/>
              </a:solidFill>
              <a:latin typeface="Montserrat"/>
              <a:ea typeface="Montserrat"/>
              <a:cs typeface="Montserrat"/>
              <a:sym typeface="Montserrat"/>
            </a:endParaRPr>
          </a:p>
        </p:txBody>
      </p:sp>
      <p:sp>
        <p:nvSpPr>
          <p:cNvPr id="442" name="Google Shape;442;p14"/>
          <p:cNvSpPr/>
          <p:nvPr/>
        </p:nvSpPr>
        <p:spPr>
          <a:xfrm>
            <a:off x="7052200" y="347875"/>
            <a:ext cx="1821600" cy="4869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60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Office: Alter 502c</a:t>
            </a:r>
            <a:endParaRPr b="1" i="0" sz="1400" u="none" cap="none" strike="noStrike">
              <a:solidFill>
                <a:schemeClr val="dk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15"/>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15"/>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50" name="Google Shape;450;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451" name="Google Shape;451;p15"/>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Citizenship Point Program </a:t>
            </a:r>
            <a:endParaRPr b="0" i="0" sz="3400" u="none" cap="none" strike="noStrike">
              <a:solidFill>
                <a:srgbClr val="000000"/>
              </a:solidFill>
              <a:latin typeface="Oswald"/>
              <a:ea typeface="Oswald"/>
              <a:cs typeface="Oswald"/>
              <a:sym typeface="Oswald"/>
            </a:endParaRPr>
          </a:p>
        </p:txBody>
      </p:sp>
      <p:cxnSp>
        <p:nvCxnSpPr>
          <p:cNvPr id="452" name="Google Shape;452;p15"/>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pic>
        <p:nvPicPr>
          <p:cNvPr id="453" name="Google Shape;453;p15"/>
          <p:cNvPicPr preferRelativeResize="0"/>
          <p:nvPr/>
        </p:nvPicPr>
        <p:blipFill rotWithShape="1">
          <a:blip r:embed="rId3">
            <a:alphaModFix/>
          </a:blip>
          <a:srcRect b="0" l="0" r="0" t="0"/>
          <a:stretch/>
        </p:blipFill>
        <p:spPr>
          <a:xfrm>
            <a:off x="327563" y="952100"/>
            <a:ext cx="8488875" cy="35549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eb15983cbe_0_13"/>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geb15983cbe_0_13"/>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61" name="Google Shape;461;geb15983cbe_0_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462" name="Google Shape;462;geb15983cbe_0_13"/>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Mentorship Program</a:t>
            </a:r>
            <a:endParaRPr b="0" i="0" sz="3400" u="none" cap="none" strike="noStrike">
              <a:solidFill>
                <a:srgbClr val="000000"/>
              </a:solidFill>
              <a:latin typeface="Oswald"/>
              <a:ea typeface="Oswald"/>
              <a:cs typeface="Oswald"/>
              <a:sym typeface="Oswald"/>
            </a:endParaRPr>
          </a:p>
        </p:txBody>
      </p:sp>
      <p:cxnSp>
        <p:nvCxnSpPr>
          <p:cNvPr id="463" name="Google Shape;463;geb15983cbe_0_13"/>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464" name="Google Shape;464;geb15983cbe_0_13"/>
          <p:cNvSpPr txBox="1"/>
          <p:nvPr/>
        </p:nvSpPr>
        <p:spPr>
          <a:xfrm>
            <a:off x="287975" y="1091388"/>
            <a:ext cx="4284000" cy="31533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General body members are paired with an executive board director</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Opportunity to work on your personal and professional goals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Ability to learn skills such as LinkedIn, Resume Building, Graphic Design, Personal Branding, etc.</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chemeClr val="dk1"/>
                </a:solidFill>
                <a:latin typeface="Arial"/>
                <a:ea typeface="Arial"/>
                <a:cs typeface="Arial"/>
                <a:sym typeface="Arial"/>
              </a:rPr>
              <a:t>Sign ups are on a rolling basis</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descr="IMG_4889.jpeg" id="465" name="Google Shape;465;geb15983cbe_0_13"/>
          <p:cNvPicPr preferRelativeResize="0"/>
          <p:nvPr/>
        </p:nvPicPr>
        <p:blipFill rotWithShape="1">
          <a:blip r:embed="rId3">
            <a:alphaModFix/>
          </a:blip>
          <a:srcRect b="0" l="6135" r="5077" t="6147"/>
          <a:stretch/>
        </p:blipFill>
        <p:spPr>
          <a:xfrm>
            <a:off x="6666350" y="1137375"/>
            <a:ext cx="2181033" cy="2992525"/>
          </a:xfrm>
          <a:prstGeom prst="rect">
            <a:avLst/>
          </a:prstGeom>
          <a:noFill/>
          <a:ln>
            <a:noFill/>
          </a:ln>
        </p:spPr>
      </p:pic>
      <p:sp>
        <p:nvSpPr>
          <p:cNvPr id="466" name="Google Shape;466;geb15983cbe_0_13"/>
          <p:cNvSpPr txBox="1"/>
          <p:nvPr/>
        </p:nvSpPr>
        <p:spPr>
          <a:xfrm>
            <a:off x="7144400" y="4201050"/>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*Must be a paid member</a:t>
            </a:r>
            <a:endParaRPr b="0" i="0" sz="1400" u="none" cap="none" strike="noStrike">
              <a:solidFill>
                <a:srgbClr val="000000"/>
              </a:solidFill>
              <a:latin typeface="Arial"/>
              <a:ea typeface="Arial"/>
              <a:cs typeface="Arial"/>
              <a:sym typeface="Arial"/>
            </a:endParaRPr>
          </a:p>
        </p:txBody>
      </p:sp>
      <p:pic>
        <p:nvPicPr>
          <p:cNvPr descr="IMG_5440_Original.jpg" id="467" name="Google Shape;467;geb15983cbe_0_13"/>
          <p:cNvPicPr preferRelativeResize="0"/>
          <p:nvPr/>
        </p:nvPicPr>
        <p:blipFill rotWithShape="1">
          <a:blip r:embed="rId4">
            <a:alphaModFix/>
          </a:blip>
          <a:srcRect b="18685" l="0" r="0" t="0"/>
          <a:stretch/>
        </p:blipFill>
        <p:spPr>
          <a:xfrm>
            <a:off x="4788000" y="1137375"/>
            <a:ext cx="1749225" cy="1422400"/>
          </a:xfrm>
          <a:prstGeom prst="rect">
            <a:avLst/>
          </a:prstGeom>
          <a:noFill/>
          <a:ln>
            <a:noFill/>
          </a:ln>
        </p:spPr>
      </p:pic>
      <p:pic>
        <p:nvPicPr>
          <p:cNvPr descr="IMG_7400.jpg" id="468" name="Google Shape;468;geb15983cbe_0_13"/>
          <p:cNvPicPr preferRelativeResize="0"/>
          <p:nvPr/>
        </p:nvPicPr>
        <p:blipFill rotWithShape="1">
          <a:blip r:embed="rId5">
            <a:alphaModFix/>
          </a:blip>
          <a:srcRect b="6093" l="0" r="0" t="0"/>
          <a:stretch/>
        </p:blipFill>
        <p:spPr>
          <a:xfrm>
            <a:off x="4788000" y="2648550"/>
            <a:ext cx="1749225" cy="1481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3"/>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3"/>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113" name="Google Shape;113;p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114" name="Google Shape;114;p3"/>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President &amp; Vice President</a:t>
            </a:r>
            <a:endParaRPr b="0" i="0" sz="3400" u="none" cap="none" strike="noStrike">
              <a:solidFill>
                <a:srgbClr val="000000"/>
              </a:solidFill>
              <a:latin typeface="Oswald"/>
              <a:ea typeface="Oswald"/>
              <a:cs typeface="Oswald"/>
              <a:sym typeface="Oswald"/>
            </a:endParaRPr>
          </a:p>
        </p:txBody>
      </p:sp>
      <p:cxnSp>
        <p:nvCxnSpPr>
          <p:cNvPr id="115" name="Google Shape;115;p3"/>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116" name="Google Shape;116;p3"/>
          <p:cNvSpPr txBox="1"/>
          <p:nvPr/>
        </p:nvSpPr>
        <p:spPr>
          <a:xfrm>
            <a:off x="711175" y="3679700"/>
            <a:ext cx="38691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Michael Breen</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Senior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Marketing </a:t>
            </a:r>
            <a:r>
              <a:rPr b="1" lang="en" sz="1600"/>
              <a:t>Major &amp; Economics</a:t>
            </a:r>
            <a:r>
              <a:rPr b="1" i="0" lang="en" sz="1600" u="none" cap="none" strike="noStrike">
                <a:solidFill>
                  <a:srgbClr val="000000"/>
                </a:solidFill>
                <a:latin typeface="Arial"/>
                <a:ea typeface="Arial"/>
                <a:cs typeface="Arial"/>
                <a:sym typeface="Arial"/>
              </a:rPr>
              <a:t> M</a:t>
            </a:r>
            <a:r>
              <a:rPr b="1" lang="en" sz="1600"/>
              <a:t>inor</a:t>
            </a:r>
            <a:endParaRPr b="1" i="0" sz="1600" u="none" cap="none" strike="noStrike">
              <a:solidFill>
                <a:srgbClr val="000000"/>
              </a:solidFill>
              <a:latin typeface="Arial"/>
              <a:ea typeface="Arial"/>
              <a:cs typeface="Arial"/>
              <a:sym typeface="Arial"/>
            </a:endParaRPr>
          </a:p>
        </p:txBody>
      </p:sp>
      <p:sp>
        <p:nvSpPr>
          <p:cNvPr id="117" name="Google Shape;117;p3"/>
          <p:cNvSpPr txBox="1"/>
          <p:nvPr/>
        </p:nvSpPr>
        <p:spPr>
          <a:xfrm>
            <a:off x="4807925" y="3679700"/>
            <a:ext cx="36162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Lauren McGrath</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600" u="none" cap="none" strike="noStrike">
                <a:solidFill>
                  <a:schemeClr val="dk1"/>
                </a:solidFill>
                <a:latin typeface="Arial"/>
                <a:ea typeface="Arial"/>
                <a:cs typeface="Arial"/>
                <a:sym typeface="Arial"/>
              </a:rPr>
              <a:t>Senior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Marketing Major &amp; </a:t>
            </a:r>
            <a:r>
              <a:rPr b="1" lang="en" sz="1600"/>
              <a:t>Sociology</a:t>
            </a:r>
            <a:r>
              <a:rPr b="1" i="0" lang="en" sz="1600" u="none" cap="none" strike="noStrike">
                <a:solidFill>
                  <a:srgbClr val="000000"/>
                </a:solidFill>
                <a:latin typeface="Arial"/>
                <a:ea typeface="Arial"/>
                <a:cs typeface="Arial"/>
                <a:sym typeface="Arial"/>
              </a:rPr>
              <a:t> Minor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pic>
        <p:nvPicPr>
          <p:cNvPr id="118" name="Google Shape;118;p3"/>
          <p:cNvPicPr preferRelativeResize="0"/>
          <p:nvPr/>
        </p:nvPicPr>
        <p:blipFill rotWithShape="1">
          <a:blip r:embed="rId3">
            <a:alphaModFix/>
          </a:blip>
          <a:srcRect b="357" l="0" r="0" t="367"/>
          <a:stretch/>
        </p:blipFill>
        <p:spPr>
          <a:xfrm>
            <a:off x="1300925" y="1040875"/>
            <a:ext cx="2689500" cy="2669901"/>
          </a:xfrm>
          <a:prstGeom prst="rect">
            <a:avLst/>
          </a:prstGeom>
          <a:noFill/>
          <a:ln>
            <a:noFill/>
          </a:ln>
        </p:spPr>
      </p:pic>
      <p:pic>
        <p:nvPicPr>
          <p:cNvPr id="119" name="Google Shape;119;p3"/>
          <p:cNvPicPr preferRelativeResize="0"/>
          <p:nvPr/>
        </p:nvPicPr>
        <p:blipFill rotWithShape="1">
          <a:blip r:embed="rId4">
            <a:alphaModFix/>
          </a:blip>
          <a:srcRect b="6403" l="21936" r="21930" t="9998"/>
          <a:stretch/>
        </p:blipFill>
        <p:spPr>
          <a:xfrm>
            <a:off x="5271275" y="1040875"/>
            <a:ext cx="2689500" cy="26698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g1491cf3e6b6_5_94"/>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1491cf3e6b6_5_94"/>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latin typeface="Oswald"/>
                <a:ea typeface="Oswald"/>
                <a:cs typeface="Oswald"/>
                <a:sym typeface="Oswald"/>
              </a:rPr>
              <a:t>Other Opportunities</a:t>
            </a:r>
            <a:endParaRPr sz="3400">
              <a:latin typeface="Oswald"/>
              <a:ea typeface="Oswald"/>
              <a:cs typeface="Oswald"/>
              <a:sym typeface="Oswald"/>
            </a:endParaRPr>
          </a:p>
        </p:txBody>
      </p:sp>
      <p:cxnSp>
        <p:nvCxnSpPr>
          <p:cNvPr id="476" name="Google Shape;476;g1491cf3e6b6_5_94"/>
          <p:cNvCxnSpPr/>
          <p:nvPr/>
        </p:nvCxnSpPr>
        <p:spPr>
          <a:xfrm flipH="1" rot="10800000">
            <a:off x="253050" y="834775"/>
            <a:ext cx="8637900" cy="9900"/>
          </a:xfrm>
          <a:prstGeom prst="straightConnector1">
            <a:avLst/>
          </a:prstGeom>
          <a:noFill/>
          <a:ln cap="flat" cmpd="sng" w="38100">
            <a:solidFill>
              <a:srgbClr val="000000"/>
            </a:solidFill>
            <a:prstDash val="solid"/>
            <a:round/>
            <a:headEnd len="med" w="med" type="none"/>
            <a:tailEnd len="med" w="med" type="none"/>
          </a:ln>
        </p:spPr>
      </p:cxnSp>
      <p:sp>
        <p:nvSpPr>
          <p:cNvPr id="477" name="Google Shape;477;g1491cf3e6b6_5_94"/>
          <p:cNvSpPr txBox="1"/>
          <p:nvPr>
            <p:ph idx="1" type="body"/>
          </p:nvPr>
        </p:nvSpPr>
        <p:spPr>
          <a:xfrm>
            <a:off x="287975" y="1365550"/>
            <a:ext cx="5148600" cy="2585700"/>
          </a:xfrm>
          <a:prstGeom prst="rect">
            <a:avLst/>
          </a:prstGeom>
        </p:spPr>
        <p:txBody>
          <a:bodyPr anchorCtr="0" anchor="t" bIns="68575" lIns="68575" spcFirstLastPara="1" rIns="68575" wrap="square" tIns="68575">
            <a:noAutofit/>
          </a:bodyPr>
          <a:lstStyle/>
          <a:p>
            <a:pPr indent="-355600" lvl="0" marL="457200" rtl="0" algn="l">
              <a:lnSpc>
                <a:spcPct val="115000"/>
              </a:lnSpc>
              <a:spcBef>
                <a:spcPts val="800"/>
              </a:spcBef>
              <a:spcAft>
                <a:spcPts val="0"/>
              </a:spcAft>
              <a:buSzPts val="2000"/>
              <a:buChar char="●"/>
            </a:pPr>
            <a:r>
              <a:rPr lang="en" sz="2000">
                <a:latin typeface="Arial"/>
                <a:ea typeface="Arial"/>
                <a:cs typeface="Arial"/>
                <a:sym typeface="Arial"/>
              </a:rPr>
              <a:t>Socials </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lang="en" sz="2000">
                <a:latin typeface="Arial"/>
                <a:ea typeface="Arial"/>
                <a:cs typeface="Arial"/>
                <a:sym typeface="Arial"/>
              </a:rPr>
              <a:t>Volunteering Events</a:t>
            </a:r>
            <a:endParaRPr sz="2000">
              <a:latin typeface="Arial"/>
              <a:ea typeface="Arial"/>
              <a:cs typeface="Arial"/>
              <a:sym typeface="Arial"/>
            </a:endParaRPr>
          </a:p>
          <a:p>
            <a:pPr indent="-355600" lvl="0" marL="457200" rtl="0" algn="l">
              <a:lnSpc>
                <a:spcPct val="115000"/>
              </a:lnSpc>
              <a:spcBef>
                <a:spcPts val="0"/>
              </a:spcBef>
              <a:spcAft>
                <a:spcPts val="0"/>
              </a:spcAft>
              <a:buSzPts val="2000"/>
              <a:buFont typeface="Arial"/>
              <a:buChar char="●"/>
            </a:pPr>
            <a:r>
              <a:rPr lang="en" sz="2000">
                <a:latin typeface="Arial"/>
                <a:ea typeface="Arial"/>
                <a:cs typeface="Arial"/>
                <a:sym typeface="Arial"/>
              </a:rPr>
              <a:t>Office Tours</a:t>
            </a:r>
            <a:endParaRPr sz="2000">
              <a:latin typeface="Arial"/>
              <a:ea typeface="Arial"/>
              <a:cs typeface="Arial"/>
              <a:sym typeface="Arial"/>
            </a:endParaRPr>
          </a:p>
          <a:p>
            <a:pPr indent="-355600" lvl="0" marL="457200" rtl="0" algn="l">
              <a:lnSpc>
                <a:spcPct val="115000"/>
              </a:lnSpc>
              <a:spcBef>
                <a:spcPts val="0"/>
              </a:spcBef>
              <a:spcAft>
                <a:spcPts val="0"/>
              </a:spcAft>
              <a:buSzPts val="2000"/>
              <a:buChar char="●"/>
            </a:pPr>
            <a:r>
              <a:rPr lang="en" sz="2000">
                <a:latin typeface="Arial"/>
                <a:ea typeface="Arial"/>
                <a:cs typeface="Arial"/>
                <a:sym typeface="Arial"/>
              </a:rPr>
              <a:t>Resume Book &amp; Job Listings </a:t>
            </a:r>
            <a:endParaRPr sz="2000">
              <a:latin typeface="Arial"/>
              <a:ea typeface="Arial"/>
              <a:cs typeface="Arial"/>
              <a:sym typeface="Arial"/>
            </a:endParaRPr>
          </a:p>
          <a:p>
            <a:pPr indent="-355600" lvl="0" marL="457200" rtl="0" algn="l">
              <a:lnSpc>
                <a:spcPct val="115000"/>
              </a:lnSpc>
              <a:spcBef>
                <a:spcPts val="0"/>
              </a:spcBef>
              <a:spcAft>
                <a:spcPts val="0"/>
              </a:spcAft>
              <a:buSzPts val="2000"/>
              <a:buChar char="●"/>
            </a:pPr>
            <a:r>
              <a:rPr lang="en" sz="2000">
                <a:latin typeface="Arial"/>
                <a:ea typeface="Arial"/>
                <a:cs typeface="Arial"/>
                <a:sym typeface="Arial"/>
              </a:rPr>
              <a:t>Marketing Week </a:t>
            </a:r>
            <a:endParaRPr sz="2000">
              <a:latin typeface="Arial"/>
              <a:ea typeface="Arial"/>
              <a:cs typeface="Arial"/>
              <a:sym typeface="Arial"/>
            </a:endParaRPr>
          </a:p>
          <a:p>
            <a:pPr indent="-355600" lvl="0" marL="457200" rtl="0" algn="l">
              <a:lnSpc>
                <a:spcPct val="115000"/>
              </a:lnSpc>
              <a:spcBef>
                <a:spcPts val="0"/>
              </a:spcBef>
              <a:spcAft>
                <a:spcPts val="0"/>
              </a:spcAft>
              <a:buSzPts val="2000"/>
              <a:buChar char="●"/>
            </a:pPr>
            <a:r>
              <a:rPr lang="en" sz="2000">
                <a:latin typeface="Arial"/>
                <a:ea typeface="Arial"/>
                <a:cs typeface="Arial"/>
                <a:sym typeface="Arial"/>
              </a:rPr>
              <a:t>Regional Marketing Conference </a:t>
            </a:r>
            <a:endParaRPr sz="2000">
              <a:latin typeface="Arial"/>
              <a:ea typeface="Arial"/>
              <a:cs typeface="Arial"/>
              <a:sym typeface="Arial"/>
            </a:endParaRPr>
          </a:p>
          <a:p>
            <a:pPr indent="-355600" lvl="0" marL="457200" rtl="0" algn="l">
              <a:lnSpc>
                <a:spcPct val="115000"/>
              </a:lnSpc>
              <a:spcBef>
                <a:spcPts val="0"/>
              </a:spcBef>
              <a:spcAft>
                <a:spcPts val="0"/>
              </a:spcAft>
              <a:buSzPts val="2000"/>
              <a:buChar char="●"/>
            </a:pPr>
            <a:r>
              <a:rPr lang="en" sz="2000">
                <a:latin typeface="Arial"/>
                <a:ea typeface="Arial"/>
                <a:cs typeface="Arial"/>
                <a:sym typeface="Arial"/>
              </a:rPr>
              <a:t>Career &amp; Internship Reception</a:t>
            </a:r>
            <a:endParaRPr sz="2000">
              <a:latin typeface="Arial"/>
              <a:ea typeface="Arial"/>
              <a:cs typeface="Arial"/>
              <a:sym typeface="Arial"/>
            </a:endParaRPr>
          </a:p>
          <a:p>
            <a:pPr indent="0" lvl="0" marL="457200" rtl="0" algn="l">
              <a:lnSpc>
                <a:spcPct val="115000"/>
              </a:lnSpc>
              <a:spcBef>
                <a:spcPts val="800"/>
              </a:spcBef>
              <a:spcAft>
                <a:spcPts val="0"/>
              </a:spcAft>
              <a:buNone/>
            </a:pPr>
            <a:r>
              <a:t/>
            </a:r>
            <a:endParaRPr>
              <a:latin typeface="Arial"/>
              <a:ea typeface="Arial"/>
              <a:cs typeface="Arial"/>
              <a:sym typeface="Arial"/>
            </a:endParaRPr>
          </a:p>
        </p:txBody>
      </p:sp>
      <p:pic>
        <p:nvPicPr>
          <p:cNvPr id="478" name="Google Shape;478;g1491cf3e6b6_5_94"/>
          <p:cNvPicPr preferRelativeResize="0"/>
          <p:nvPr/>
        </p:nvPicPr>
        <p:blipFill rotWithShape="1">
          <a:blip r:embed="rId3">
            <a:alphaModFix/>
          </a:blip>
          <a:srcRect b="0" l="9884" r="4608" t="33479"/>
          <a:stretch/>
        </p:blipFill>
        <p:spPr>
          <a:xfrm>
            <a:off x="5498648" y="1024025"/>
            <a:ext cx="2806000" cy="1637141"/>
          </a:xfrm>
          <a:prstGeom prst="rect">
            <a:avLst/>
          </a:prstGeom>
          <a:noFill/>
          <a:ln>
            <a:noFill/>
          </a:ln>
        </p:spPr>
      </p:pic>
      <p:pic>
        <p:nvPicPr>
          <p:cNvPr id="479" name="Google Shape;479;g1491cf3e6b6_5_94"/>
          <p:cNvPicPr preferRelativeResize="0"/>
          <p:nvPr/>
        </p:nvPicPr>
        <p:blipFill rotWithShape="1">
          <a:blip r:embed="rId4">
            <a:alphaModFix/>
          </a:blip>
          <a:srcRect b="-3817" l="0" r="0" t="8379"/>
          <a:stretch/>
        </p:blipFill>
        <p:spPr>
          <a:xfrm>
            <a:off x="5069375" y="2768700"/>
            <a:ext cx="2621890" cy="188005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17"/>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17"/>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487" name="Google Shape;487;p17"/>
          <p:cNvSpPr txBox="1"/>
          <p:nvPr/>
        </p:nvSpPr>
        <p:spPr>
          <a:xfrm>
            <a:off x="259650" y="275275"/>
            <a:ext cx="8624700" cy="76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i="0" lang="en" sz="4000" u="none" cap="none" strike="noStrike">
                <a:solidFill>
                  <a:srgbClr val="000000"/>
                </a:solidFill>
                <a:latin typeface="Oswald"/>
                <a:ea typeface="Oswald"/>
                <a:cs typeface="Oswald"/>
                <a:sym typeface="Oswald"/>
              </a:rPr>
              <a:t>What’s Coming Up?</a:t>
            </a:r>
            <a:endParaRPr b="0" i="0" sz="4000" u="none" cap="none" strike="noStrike">
              <a:solidFill>
                <a:srgbClr val="000000"/>
              </a:solidFill>
              <a:latin typeface="Oswald"/>
              <a:ea typeface="Oswald"/>
              <a:cs typeface="Oswald"/>
              <a:sym typeface="Oswald"/>
            </a:endParaRPr>
          </a:p>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latin typeface="Arial"/>
              <a:ea typeface="Arial"/>
              <a:cs typeface="Arial"/>
              <a:sym typeface="Arial"/>
            </a:endParaRPr>
          </a:p>
        </p:txBody>
      </p:sp>
      <p:sp>
        <p:nvSpPr>
          <p:cNvPr id="488" name="Google Shape;488;p17"/>
          <p:cNvSpPr txBox="1"/>
          <p:nvPr/>
        </p:nvSpPr>
        <p:spPr>
          <a:xfrm>
            <a:off x="1793839" y="1308125"/>
            <a:ext cx="6176100" cy="6216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chemeClr val="dk1"/>
                </a:solidFill>
                <a:latin typeface="Oswald"/>
                <a:ea typeface="Oswald"/>
                <a:cs typeface="Oswald"/>
                <a:sym typeface="Oswald"/>
              </a:rPr>
              <a:t>Kick-Off</a:t>
            </a:r>
            <a:r>
              <a:rPr b="1" i="0" lang="en" sz="3600" u="none" cap="none" strike="noStrike">
                <a:solidFill>
                  <a:srgbClr val="000000"/>
                </a:solidFill>
                <a:latin typeface="Oswald"/>
                <a:ea typeface="Oswald"/>
                <a:cs typeface="Oswald"/>
                <a:sym typeface="Oswald"/>
              </a:rPr>
              <a:t> Meeting </a:t>
            </a:r>
            <a:endParaRPr b="1" i="0" sz="3600" u="none" cap="none" strike="noStrike">
              <a:solidFill>
                <a:srgbClr val="000000"/>
              </a:solidFill>
              <a:latin typeface="Oswald"/>
              <a:ea typeface="Oswald"/>
              <a:cs typeface="Oswald"/>
              <a:sym typeface="Oswald"/>
            </a:endParaRPr>
          </a:p>
        </p:txBody>
      </p:sp>
      <p:sp>
        <p:nvSpPr>
          <p:cNvPr id="489" name="Google Shape;489;p17"/>
          <p:cNvSpPr/>
          <p:nvPr/>
        </p:nvSpPr>
        <p:spPr>
          <a:xfrm>
            <a:off x="863415" y="1177026"/>
            <a:ext cx="883800" cy="8838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t/>
            </a:r>
            <a:endParaRPr b="1" i="0" sz="3600" u="none" cap="none" strike="noStrike">
              <a:solidFill>
                <a:srgbClr val="000000"/>
              </a:solidFill>
              <a:latin typeface="Montserrat"/>
              <a:ea typeface="Montserrat"/>
              <a:cs typeface="Montserrat"/>
              <a:sym typeface="Montserrat"/>
            </a:endParaRPr>
          </a:p>
        </p:txBody>
      </p:sp>
      <p:pic>
        <p:nvPicPr>
          <p:cNvPr descr="File:Noun project - Meeting with laptops.svg - Wikimedia Commons" id="490" name="Google Shape;490;p17"/>
          <p:cNvPicPr preferRelativeResize="0"/>
          <p:nvPr/>
        </p:nvPicPr>
        <p:blipFill rotWithShape="1">
          <a:blip r:embed="rId3">
            <a:alphaModFix/>
          </a:blip>
          <a:srcRect b="0" l="0" r="0" t="0"/>
          <a:stretch/>
        </p:blipFill>
        <p:spPr>
          <a:xfrm>
            <a:off x="973838" y="1287438"/>
            <a:ext cx="662950" cy="662950"/>
          </a:xfrm>
          <a:prstGeom prst="rect">
            <a:avLst/>
          </a:prstGeom>
          <a:noFill/>
          <a:ln>
            <a:noFill/>
          </a:ln>
        </p:spPr>
      </p:pic>
      <p:sp>
        <p:nvSpPr>
          <p:cNvPr id="491" name="Google Shape;491;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492" name="Google Shape;492;p17"/>
          <p:cNvSpPr txBox="1"/>
          <p:nvPr/>
        </p:nvSpPr>
        <p:spPr>
          <a:xfrm>
            <a:off x="1793850" y="3691650"/>
            <a:ext cx="6838800" cy="6216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Oswald"/>
                <a:ea typeface="Oswald"/>
                <a:cs typeface="Oswald"/>
                <a:sym typeface="Oswald"/>
              </a:rPr>
              <a:t>Kick-Off Speaker Session Meeting </a:t>
            </a:r>
            <a:endParaRPr b="1" i="0" sz="3600" u="none" cap="none" strike="noStrike">
              <a:solidFill>
                <a:srgbClr val="000000"/>
              </a:solidFill>
              <a:latin typeface="Oswald"/>
              <a:ea typeface="Oswald"/>
              <a:cs typeface="Oswald"/>
              <a:sym typeface="Oswald"/>
            </a:endParaRPr>
          </a:p>
        </p:txBody>
      </p:sp>
      <p:sp>
        <p:nvSpPr>
          <p:cNvPr id="493" name="Google Shape;493;p17"/>
          <p:cNvSpPr txBox="1"/>
          <p:nvPr/>
        </p:nvSpPr>
        <p:spPr>
          <a:xfrm>
            <a:off x="1793861" y="4282400"/>
            <a:ext cx="6721500" cy="47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000" u="none" cap="none" strike="noStrike">
                <a:solidFill>
                  <a:srgbClr val="000000"/>
                </a:solidFill>
                <a:latin typeface="Arial"/>
                <a:ea typeface="Arial"/>
                <a:cs typeface="Arial"/>
                <a:sym typeface="Arial"/>
              </a:rPr>
              <a:t>Friday, 9/</a:t>
            </a:r>
            <a:r>
              <a:rPr lang="en" sz="2000"/>
              <a:t>9</a:t>
            </a:r>
            <a:r>
              <a:rPr b="0" i="0" lang="en" sz="2000" u="none" cap="none" strike="noStrike">
                <a:solidFill>
                  <a:srgbClr val="000000"/>
                </a:solidFill>
                <a:latin typeface="Arial"/>
                <a:ea typeface="Arial"/>
                <a:cs typeface="Arial"/>
                <a:sym typeface="Arial"/>
              </a:rPr>
              <a:t> from 12 – 12:50 pm (Alter LL35)</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17"/>
          <p:cNvSpPr/>
          <p:nvPr/>
        </p:nvSpPr>
        <p:spPr>
          <a:xfrm>
            <a:off x="863427" y="3560551"/>
            <a:ext cx="883800" cy="8838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t/>
            </a:r>
            <a:endParaRPr b="1" i="0" sz="3600" u="none" cap="none" strike="noStrike">
              <a:solidFill>
                <a:srgbClr val="000000"/>
              </a:solidFill>
              <a:latin typeface="Montserrat"/>
              <a:ea typeface="Montserrat"/>
              <a:cs typeface="Montserrat"/>
              <a:sym typeface="Montserrat"/>
            </a:endParaRPr>
          </a:p>
        </p:txBody>
      </p:sp>
      <p:sp>
        <p:nvSpPr>
          <p:cNvPr id="495" name="Google Shape;495;p17"/>
          <p:cNvSpPr txBox="1"/>
          <p:nvPr/>
        </p:nvSpPr>
        <p:spPr>
          <a:xfrm>
            <a:off x="1793850" y="2473400"/>
            <a:ext cx="7265700" cy="6216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 sz="3600" u="none" cap="none" strike="noStrike">
                <a:solidFill>
                  <a:srgbClr val="000000"/>
                </a:solidFill>
                <a:latin typeface="Oswald"/>
                <a:ea typeface="Oswald"/>
                <a:cs typeface="Oswald"/>
                <a:sym typeface="Oswald"/>
              </a:rPr>
              <a:t>Cherry Consulting Kick-Off Meeting </a:t>
            </a:r>
            <a:endParaRPr b="1" i="0" sz="3600" u="none" cap="none" strike="noStrike">
              <a:solidFill>
                <a:srgbClr val="000000"/>
              </a:solidFill>
              <a:latin typeface="Oswald"/>
              <a:ea typeface="Oswald"/>
              <a:cs typeface="Oswald"/>
              <a:sym typeface="Oswald"/>
            </a:endParaRPr>
          </a:p>
        </p:txBody>
      </p:sp>
      <p:sp>
        <p:nvSpPr>
          <p:cNvPr id="496" name="Google Shape;496;p17"/>
          <p:cNvSpPr txBox="1"/>
          <p:nvPr/>
        </p:nvSpPr>
        <p:spPr>
          <a:xfrm>
            <a:off x="1793849" y="2987950"/>
            <a:ext cx="7142700" cy="47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000" u="none" cap="none" strike="noStrike">
                <a:solidFill>
                  <a:srgbClr val="000000"/>
                </a:solidFill>
                <a:latin typeface="Arial"/>
                <a:ea typeface="Arial"/>
                <a:cs typeface="Arial"/>
                <a:sym typeface="Arial"/>
              </a:rPr>
              <a:t>Wednesday, 9/</a:t>
            </a:r>
            <a:r>
              <a:rPr lang="en" sz="2000"/>
              <a:t>7</a:t>
            </a:r>
            <a:r>
              <a:rPr b="0" i="0" lang="en" sz="2000" u="none" cap="none" strike="noStrike">
                <a:solidFill>
                  <a:srgbClr val="000000"/>
                </a:solidFill>
                <a:latin typeface="Arial"/>
                <a:ea typeface="Arial"/>
                <a:cs typeface="Arial"/>
                <a:sym typeface="Arial"/>
              </a:rPr>
              <a:t> from 12 – 12:50 pm (Alter LL35) </a:t>
            </a:r>
            <a:endParaRPr b="0" i="0" sz="2000" u="none" cap="none" strike="noStrike">
              <a:solidFill>
                <a:srgbClr val="000000"/>
              </a:solidFill>
              <a:latin typeface="Arial"/>
              <a:ea typeface="Arial"/>
              <a:cs typeface="Arial"/>
              <a:sym typeface="Arial"/>
            </a:endParaRPr>
          </a:p>
        </p:txBody>
      </p:sp>
      <p:sp>
        <p:nvSpPr>
          <p:cNvPr id="497" name="Google Shape;497;p17"/>
          <p:cNvSpPr/>
          <p:nvPr/>
        </p:nvSpPr>
        <p:spPr>
          <a:xfrm>
            <a:off x="863427" y="2342288"/>
            <a:ext cx="883800" cy="883800"/>
          </a:xfrm>
          <a:prstGeom prst="ellipse">
            <a:avLst/>
          </a:prstGeom>
          <a:no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t/>
            </a:r>
            <a:endParaRPr b="1" i="0" sz="3600" u="none" cap="none" strike="noStrike">
              <a:solidFill>
                <a:srgbClr val="000000"/>
              </a:solidFill>
              <a:latin typeface="Montserrat"/>
              <a:ea typeface="Montserrat"/>
              <a:cs typeface="Montserrat"/>
              <a:sym typeface="Montserrat"/>
            </a:endParaRPr>
          </a:p>
        </p:txBody>
      </p:sp>
      <p:pic>
        <p:nvPicPr>
          <p:cNvPr id="498" name="Google Shape;498;p17"/>
          <p:cNvPicPr preferRelativeResize="0"/>
          <p:nvPr/>
        </p:nvPicPr>
        <p:blipFill rotWithShape="1">
          <a:blip r:embed="rId4">
            <a:alphaModFix/>
          </a:blip>
          <a:srcRect b="27095" l="69045" r="12204" t="23369"/>
          <a:stretch/>
        </p:blipFill>
        <p:spPr>
          <a:xfrm>
            <a:off x="1037850" y="2462900"/>
            <a:ext cx="535358" cy="662950"/>
          </a:xfrm>
          <a:prstGeom prst="rect">
            <a:avLst/>
          </a:prstGeom>
          <a:noFill/>
          <a:ln>
            <a:noFill/>
          </a:ln>
        </p:spPr>
      </p:pic>
      <p:sp>
        <p:nvSpPr>
          <p:cNvPr id="499" name="Google Shape;499;p17"/>
          <p:cNvSpPr txBox="1"/>
          <p:nvPr/>
        </p:nvSpPr>
        <p:spPr>
          <a:xfrm>
            <a:off x="1855349" y="1807525"/>
            <a:ext cx="7142700" cy="4779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2000" u="none" cap="none" strike="noStrike">
                <a:solidFill>
                  <a:srgbClr val="000000"/>
                </a:solidFill>
                <a:latin typeface="Arial"/>
                <a:ea typeface="Arial"/>
                <a:cs typeface="Arial"/>
                <a:sym typeface="Arial"/>
              </a:rPr>
              <a:t>Friday, 9/</a:t>
            </a:r>
            <a:r>
              <a:rPr lang="en" sz="2000"/>
              <a:t>1</a:t>
            </a:r>
            <a:r>
              <a:rPr b="0" i="0" lang="en" sz="2000" u="none" cap="none" strike="noStrike">
                <a:solidFill>
                  <a:srgbClr val="000000"/>
                </a:solidFill>
                <a:latin typeface="Arial"/>
                <a:ea typeface="Arial"/>
                <a:cs typeface="Arial"/>
                <a:sym typeface="Arial"/>
              </a:rPr>
              <a:t> from 12 – 12:50 pm (Alter LL35)</a:t>
            </a:r>
            <a:endParaRPr b="0" i="0" sz="2000" u="none" cap="none" strike="noStrike">
              <a:solidFill>
                <a:srgbClr val="000000"/>
              </a:solidFill>
              <a:latin typeface="Arial"/>
              <a:ea typeface="Arial"/>
              <a:cs typeface="Arial"/>
              <a:sym typeface="Arial"/>
            </a:endParaRPr>
          </a:p>
        </p:txBody>
      </p:sp>
      <p:pic>
        <p:nvPicPr>
          <p:cNvPr id="500" name="Google Shape;500;p17"/>
          <p:cNvPicPr preferRelativeResize="0"/>
          <p:nvPr/>
        </p:nvPicPr>
        <p:blipFill>
          <a:blip r:embed="rId5">
            <a:alphaModFix/>
          </a:blip>
          <a:stretch>
            <a:fillRect/>
          </a:stretch>
        </p:blipFill>
        <p:spPr>
          <a:xfrm>
            <a:off x="837138" y="3507575"/>
            <a:ext cx="936775" cy="936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ged248f4cf5_6_0"/>
          <p:cNvPicPr preferRelativeResize="0"/>
          <p:nvPr/>
        </p:nvPicPr>
        <p:blipFill rotWithShape="1">
          <a:blip r:embed="rId3">
            <a:alphaModFix/>
          </a:blip>
          <a:srcRect b="6173" l="0" r="0" t="0"/>
          <a:stretch/>
        </p:blipFill>
        <p:spPr>
          <a:xfrm>
            <a:off x="0" y="-43500"/>
            <a:ext cx="9144000" cy="47458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16"/>
          <p:cNvSpPr txBox="1"/>
          <p:nvPr>
            <p:ph type="ctrTitle"/>
          </p:nvPr>
        </p:nvSpPr>
        <p:spPr>
          <a:xfrm>
            <a:off x="1143000" y="1176447"/>
            <a:ext cx="6858000" cy="1790700"/>
          </a:xfrm>
          <a:prstGeom prst="rect">
            <a:avLst/>
          </a:prstGeom>
          <a:noFill/>
          <a:ln>
            <a:noFill/>
          </a:ln>
        </p:spPr>
        <p:txBody>
          <a:bodyPr anchorCtr="0" anchor="b" bIns="68575" lIns="68575" spcFirstLastPara="1" rIns="68575" wrap="square" tIns="68575">
            <a:noAutofit/>
          </a:bodyPr>
          <a:lstStyle/>
          <a:p>
            <a:pPr indent="0" lvl="0" marL="0" rtl="0" algn="ctr">
              <a:lnSpc>
                <a:spcPct val="90000"/>
              </a:lnSpc>
              <a:spcBef>
                <a:spcPts val="0"/>
              </a:spcBef>
              <a:spcAft>
                <a:spcPts val="0"/>
              </a:spcAft>
              <a:buSzPts val="1100"/>
              <a:buNone/>
            </a:pPr>
            <a:r>
              <a:rPr lang="en" sz="6000">
                <a:latin typeface="Oswald"/>
                <a:ea typeface="Oswald"/>
                <a:cs typeface="Oswald"/>
                <a:sym typeface="Oswald"/>
              </a:rPr>
              <a:t>Questions?</a:t>
            </a:r>
            <a:endParaRPr sz="6000">
              <a:latin typeface="Oswald"/>
              <a:ea typeface="Oswald"/>
              <a:cs typeface="Oswald"/>
              <a:sym typeface="Oswald"/>
            </a:endParaRPr>
          </a:p>
        </p:txBody>
      </p:sp>
      <p:sp>
        <p:nvSpPr>
          <p:cNvPr id="512" name="Google Shape;512;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513" name="Google Shape;513;p16"/>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18"/>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18"/>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521" name="Google Shape;521;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522" name="Google Shape;522;p18"/>
          <p:cNvSpPr/>
          <p:nvPr/>
        </p:nvSpPr>
        <p:spPr>
          <a:xfrm>
            <a:off x="511650" y="771975"/>
            <a:ext cx="1167000" cy="314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3" name="Google Shape;523;p18"/>
          <p:cNvPicPr preferRelativeResize="0"/>
          <p:nvPr/>
        </p:nvPicPr>
        <p:blipFill rotWithShape="1">
          <a:blip r:embed="rId3">
            <a:alphaModFix amt="15000"/>
          </a:blip>
          <a:srcRect b="0" l="0" r="0" t="0"/>
          <a:stretch/>
        </p:blipFill>
        <p:spPr>
          <a:xfrm>
            <a:off x="614038" y="317787"/>
            <a:ext cx="7915874" cy="3670475"/>
          </a:xfrm>
          <a:prstGeom prst="rect">
            <a:avLst/>
          </a:prstGeom>
          <a:noFill/>
          <a:ln>
            <a:noFill/>
          </a:ln>
        </p:spPr>
      </p:pic>
      <p:sp>
        <p:nvSpPr>
          <p:cNvPr id="524" name="Google Shape;524;p18"/>
          <p:cNvSpPr txBox="1"/>
          <p:nvPr/>
        </p:nvSpPr>
        <p:spPr>
          <a:xfrm>
            <a:off x="217475" y="3581475"/>
            <a:ext cx="8709000" cy="406800"/>
          </a:xfrm>
          <a:prstGeom prst="rect">
            <a:avLst/>
          </a:prstGeom>
          <a:noFill/>
          <a:ln>
            <a:noFill/>
          </a:ln>
        </p:spPr>
        <p:txBody>
          <a:bodyPr anchorCtr="0" anchor="t" bIns="91425" lIns="91425" spcFirstLastPara="1" rIns="91425" wrap="square" tIns="91425">
            <a:noAutofit/>
          </a:bodyPr>
          <a:lstStyle/>
          <a:p>
            <a:pPr indent="190500" lvl="0" marL="0" marR="0" rtl="0" algn="ctr">
              <a:lnSpc>
                <a:spcPct val="100000"/>
              </a:lnSpc>
              <a:spcBef>
                <a:spcPts val="360"/>
              </a:spcBef>
              <a:spcAft>
                <a:spcPts val="0"/>
              </a:spcAft>
              <a:buClr>
                <a:srgbClr val="000000"/>
              </a:buClr>
              <a:buSzPts val="2400"/>
              <a:buFont typeface="Arial"/>
              <a:buNone/>
            </a:pPr>
            <a:r>
              <a:t/>
            </a:r>
            <a:endParaRPr b="1" i="1" sz="2400" u="none" cap="none" strike="noStrike">
              <a:solidFill>
                <a:srgbClr val="000000"/>
              </a:solidFill>
              <a:latin typeface="Arial"/>
              <a:ea typeface="Arial"/>
              <a:cs typeface="Arial"/>
              <a:sym typeface="Arial"/>
            </a:endParaRPr>
          </a:p>
        </p:txBody>
      </p:sp>
      <p:sp>
        <p:nvSpPr>
          <p:cNvPr id="525" name="Google Shape;525;p18"/>
          <p:cNvSpPr txBox="1"/>
          <p:nvPr/>
        </p:nvSpPr>
        <p:spPr>
          <a:xfrm>
            <a:off x="2591700" y="674900"/>
            <a:ext cx="3960600" cy="1222500"/>
          </a:xfrm>
          <a:prstGeom prst="rect">
            <a:avLst/>
          </a:prstGeom>
          <a:noFill/>
          <a:ln>
            <a:noFill/>
          </a:ln>
        </p:spPr>
        <p:txBody>
          <a:bodyPr anchorCtr="0" anchor="t" bIns="91425" lIns="91425" spcFirstLastPara="1" rIns="91425" wrap="square" tIns="91425">
            <a:noAutofit/>
          </a:bodyPr>
          <a:lstStyle/>
          <a:p>
            <a:pPr indent="190500" lvl="0" marL="0" marR="0" rtl="0" algn="ctr">
              <a:lnSpc>
                <a:spcPct val="100000"/>
              </a:lnSpc>
              <a:spcBef>
                <a:spcPts val="360"/>
              </a:spcBef>
              <a:spcAft>
                <a:spcPts val="0"/>
              </a:spcAft>
              <a:buClr>
                <a:srgbClr val="000000"/>
              </a:buClr>
              <a:buSzPts val="3800"/>
              <a:buFont typeface="Arial"/>
              <a:buNone/>
            </a:pPr>
            <a:r>
              <a:rPr b="1" i="0" lang="en" sz="3800" u="none" cap="none" strike="noStrike">
                <a:solidFill>
                  <a:srgbClr val="000000"/>
                </a:solidFill>
                <a:latin typeface="Arial"/>
                <a:ea typeface="Arial"/>
                <a:cs typeface="Arial"/>
                <a:sym typeface="Arial"/>
              </a:rPr>
              <a:t>tuowlsama.org</a:t>
            </a:r>
            <a:endParaRPr b="1" i="0" sz="3800" u="none" cap="none" strike="noStrike">
              <a:solidFill>
                <a:srgbClr val="000000"/>
              </a:solidFill>
              <a:latin typeface="Arial"/>
              <a:ea typeface="Arial"/>
              <a:cs typeface="Arial"/>
              <a:sym typeface="Arial"/>
            </a:endParaRPr>
          </a:p>
          <a:p>
            <a:pPr indent="190500" lvl="0" marL="0" marR="0" rtl="0" algn="ctr">
              <a:lnSpc>
                <a:spcPct val="100000"/>
              </a:lnSpc>
              <a:spcBef>
                <a:spcPts val="360"/>
              </a:spcBef>
              <a:spcAft>
                <a:spcPts val="0"/>
              </a:spcAft>
              <a:buClr>
                <a:srgbClr val="000000"/>
              </a:buClr>
              <a:buSzPts val="3800"/>
              <a:buFont typeface="Arial"/>
              <a:buNone/>
            </a:pPr>
            <a:r>
              <a:rPr b="1" i="0" lang="en" sz="3800" u="none" cap="none" strike="noStrike">
                <a:solidFill>
                  <a:srgbClr val="000000"/>
                </a:solidFill>
                <a:latin typeface="Arial"/>
                <a:ea typeface="Arial"/>
                <a:cs typeface="Arial"/>
                <a:sym typeface="Arial"/>
              </a:rPr>
              <a:t>@tuowlsama</a:t>
            </a:r>
            <a:endParaRPr b="1" i="0" sz="3800" u="none" cap="none" strike="noStrike">
              <a:solidFill>
                <a:srgbClr val="000000"/>
              </a:solidFill>
              <a:latin typeface="Arial"/>
              <a:ea typeface="Arial"/>
              <a:cs typeface="Arial"/>
              <a:sym typeface="Arial"/>
            </a:endParaRPr>
          </a:p>
        </p:txBody>
      </p:sp>
      <p:grpSp>
        <p:nvGrpSpPr>
          <p:cNvPr id="526" name="Google Shape;526;p18"/>
          <p:cNvGrpSpPr/>
          <p:nvPr/>
        </p:nvGrpSpPr>
        <p:grpSpPr>
          <a:xfrm>
            <a:off x="2437900" y="2217663"/>
            <a:ext cx="4268163" cy="1363800"/>
            <a:chOff x="1565825" y="1962313"/>
            <a:chExt cx="4268163" cy="1363800"/>
          </a:xfrm>
        </p:grpSpPr>
        <p:pic>
          <p:nvPicPr>
            <p:cNvPr id="527" name="Google Shape;527;p18"/>
            <p:cNvPicPr preferRelativeResize="0"/>
            <p:nvPr/>
          </p:nvPicPr>
          <p:blipFill rotWithShape="1">
            <a:blip r:embed="rId4">
              <a:alphaModFix/>
            </a:blip>
            <a:srcRect b="14004" l="15143" r="14125" t="15262"/>
            <a:stretch/>
          </p:blipFill>
          <p:spPr>
            <a:xfrm>
              <a:off x="1565825" y="1962338"/>
              <a:ext cx="1363799" cy="1363771"/>
            </a:xfrm>
            <a:prstGeom prst="rect">
              <a:avLst/>
            </a:prstGeom>
            <a:noFill/>
            <a:ln>
              <a:noFill/>
            </a:ln>
          </p:spPr>
        </p:pic>
        <p:pic>
          <p:nvPicPr>
            <p:cNvPr id="528" name="Google Shape;528;p18"/>
            <p:cNvPicPr preferRelativeResize="0"/>
            <p:nvPr/>
          </p:nvPicPr>
          <p:blipFill rotWithShape="1">
            <a:blip r:embed="rId5">
              <a:alphaModFix/>
            </a:blip>
            <a:srcRect b="9135" l="9005" r="7535" t="11831"/>
            <a:stretch/>
          </p:blipFill>
          <p:spPr>
            <a:xfrm>
              <a:off x="4543013" y="2032975"/>
              <a:ext cx="1290975" cy="1222500"/>
            </a:xfrm>
            <a:prstGeom prst="rect">
              <a:avLst/>
            </a:prstGeom>
            <a:noFill/>
            <a:ln>
              <a:noFill/>
            </a:ln>
          </p:spPr>
        </p:pic>
        <p:pic>
          <p:nvPicPr>
            <p:cNvPr id="529" name="Google Shape;529;p18"/>
            <p:cNvPicPr preferRelativeResize="0"/>
            <p:nvPr/>
          </p:nvPicPr>
          <p:blipFill rotWithShape="1">
            <a:blip r:embed="rId6">
              <a:alphaModFix/>
            </a:blip>
            <a:srcRect b="0" l="0" r="0" t="0"/>
            <a:stretch/>
          </p:blipFill>
          <p:spPr>
            <a:xfrm>
              <a:off x="3054413" y="1962313"/>
              <a:ext cx="1363800" cy="1363800"/>
            </a:xfrm>
            <a:prstGeom prst="rect">
              <a:avLst/>
            </a:prstGeom>
            <a:noFill/>
            <a:ln>
              <a:noFill/>
            </a:ln>
          </p:spPr>
        </p:pic>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19"/>
          <p:cNvSpPr/>
          <p:nvPr/>
        </p:nvSpPr>
        <p:spPr>
          <a:xfrm>
            <a:off x="787338" y="665200"/>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19"/>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536" name="Google Shape;536;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pic>
        <p:nvPicPr>
          <p:cNvPr descr="Jimmy Fallon Thank You GIF by The Tonight Show Starring Jimmy Fallon" id="537" name="Google Shape;537;p19"/>
          <p:cNvPicPr preferRelativeResize="0"/>
          <p:nvPr/>
        </p:nvPicPr>
        <p:blipFill rotWithShape="1">
          <a:blip r:embed="rId3">
            <a:alphaModFix/>
          </a:blip>
          <a:srcRect b="0" l="0" r="0" t="8105"/>
          <a:stretch/>
        </p:blipFill>
        <p:spPr>
          <a:xfrm>
            <a:off x="2371950" y="1489950"/>
            <a:ext cx="4400100" cy="2911250"/>
          </a:xfrm>
          <a:prstGeom prst="rect">
            <a:avLst/>
          </a:prstGeom>
          <a:noFill/>
          <a:ln>
            <a:noFill/>
          </a:ln>
        </p:spPr>
      </p:pic>
      <p:sp>
        <p:nvSpPr>
          <p:cNvPr id="538" name="Google Shape;538;p19"/>
          <p:cNvSpPr txBox="1"/>
          <p:nvPr/>
        </p:nvSpPr>
        <p:spPr>
          <a:xfrm>
            <a:off x="2371950" y="320250"/>
            <a:ext cx="4400100" cy="116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t>Thank you so much for coming!</a:t>
            </a:r>
            <a:endParaRPr b="1" sz="32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e8f43db6c5_1_0"/>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ge8f43db6c5_1_0"/>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127" name="Google Shape;127;ge8f43db6c5_1_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128" name="Google Shape;128;ge8f43db6c5_1_0"/>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Membership</a:t>
            </a:r>
            <a:endParaRPr b="0" i="0" sz="3400" u="none" cap="none" strike="noStrike">
              <a:solidFill>
                <a:srgbClr val="000000"/>
              </a:solidFill>
              <a:latin typeface="Oswald"/>
              <a:ea typeface="Oswald"/>
              <a:cs typeface="Oswald"/>
              <a:sym typeface="Oswald"/>
            </a:endParaRPr>
          </a:p>
        </p:txBody>
      </p:sp>
      <p:cxnSp>
        <p:nvCxnSpPr>
          <p:cNvPr id="129" name="Google Shape;129;ge8f43db6c5_1_0"/>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130" name="Google Shape;130;ge8f43db6c5_1_0"/>
          <p:cNvSpPr txBox="1"/>
          <p:nvPr/>
        </p:nvSpPr>
        <p:spPr>
          <a:xfrm>
            <a:off x="616325" y="3679700"/>
            <a:ext cx="39558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t>Elena Rossetti</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lang="en" sz="1600"/>
              <a:t>Junior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Marketing Major </a:t>
            </a:r>
            <a:endParaRPr b="1" i="0" u="none" cap="none" strike="noStrike">
              <a:solidFill>
                <a:srgbClr val="000000"/>
              </a:solidFill>
              <a:latin typeface="Arial"/>
              <a:ea typeface="Arial"/>
              <a:cs typeface="Arial"/>
              <a:sym typeface="Arial"/>
            </a:endParaRPr>
          </a:p>
        </p:txBody>
      </p:sp>
      <p:sp>
        <p:nvSpPr>
          <p:cNvPr id="131" name="Google Shape;131;ge8f43db6c5_1_0"/>
          <p:cNvSpPr txBox="1"/>
          <p:nvPr/>
        </p:nvSpPr>
        <p:spPr>
          <a:xfrm>
            <a:off x="4949075" y="3679700"/>
            <a:ext cx="3333900" cy="87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00"/>
                </a:solidFill>
                <a:latin typeface="Arial"/>
                <a:ea typeface="Arial"/>
                <a:cs typeface="Arial"/>
                <a:sym typeface="Arial"/>
              </a:rPr>
              <a:t>Juliette Plummer</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lang="en" sz="1600">
                <a:solidFill>
                  <a:schemeClr val="dk1"/>
                </a:solidFill>
              </a:rPr>
              <a:t>Senior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0000"/>
                </a:solidFill>
                <a:latin typeface="Arial"/>
                <a:ea typeface="Arial"/>
                <a:cs typeface="Arial"/>
                <a:sym typeface="Arial"/>
              </a:rPr>
              <a:t>Marketing Major &amp; MIS Minor</a:t>
            </a:r>
            <a:endParaRPr b="1" i="0" sz="16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32" name="Google Shape;132;ge8f43db6c5_1_0"/>
          <p:cNvSpPr/>
          <p:nvPr/>
        </p:nvSpPr>
        <p:spPr>
          <a:xfrm>
            <a:off x="1796950" y="1383525"/>
            <a:ext cx="1852500" cy="18030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Insert headshot</a:t>
            </a:r>
            <a:endParaRPr b="0" i="0" sz="1400" u="none" cap="none" strike="noStrike">
              <a:solidFill>
                <a:srgbClr val="000000"/>
              </a:solidFill>
              <a:latin typeface="Arial"/>
              <a:ea typeface="Arial"/>
              <a:cs typeface="Arial"/>
              <a:sym typeface="Arial"/>
            </a:endParaRPr>
          </a:p>
        </p:txBody>
      </p:sp>
      <p:pic>
        <p:nvPicPr>
          <p:cNvPr id="133" name="Google Shape;133;ge8f43db6c5_1_0"/>
          <p:cNvPicPr preferRelativeResize="0"/>
          <p:nvPr/>
        </p:nvPicPr>
        <p:blipFill rotWithShape="1">
          <a:blip r:embed="rId3">
            <a:alphaModFix/>
          </a:blip>
          <a:srcRect b="8562" l="-273" r="2654" t="19228"/>
          <a:stretch/>
        </p:blipFill>
        <p:spPr>
          <a:xfrm>
            <a:off x="1294050" y="1056400"/>
            <a:ext cx="2638850" cy="2672224"/>
          </a:xfrm>
          <a:prstGeom prst="rect">
            <a:avLst/>
          </a:prstGeom>
          <a:noFill/>
          <a:ln>
            <a:noFill/>
          </a:ln>
        </p:spPr>
      </p:pic>
      <p:pic>
        <p:nvPicPr>
          <p:cNvPr id="134" name="Google Shape;134;ge8f43db6c5_1_0"/>
          <p:cNvPicPr preferRelativeResize="0"/>
          <p:nvPr/>
        </p:nvPicPr>
        <p:blipFill rotWithShape="1">
          <a:blip r:embed="rId4">
            <a:alphaModFix/>
          </a:blip>
          <a:srcRect b="0" l="0" r="0" t="0"/>
          <a:stretch/>
        </p:blipFill>
        <p:spPr>
          <a:xfrm>
            <a:off x="5296600" y="1056401"/>
            <a:ext cx="2638853" cy="2638827"/>
          </a:xfrm>
          <a:prstGeom prst="rect">
            <a:avLst/>
          </a:prstGeom>
          <a:noFill/>
          <a:ln>
            <a:noFill/>
          </a:ln>
        </p:spPr>
      </p:pic>
      <p:pic>
        <p:nvPicPr>
          <p:cNvPr id="135" name="Google Shape;135;ge8f43db6c5_1_0"/>
          <p:cNvPicPr preferRelativeResize="0"/>
          <p:nvPr/>
        </p:nvPicPr>
        <p:blipFill rotWithShape="1">
          <a:blip r:embed="rId5">
            <a:alphaModFix/>
          </a:blip>
          <a:srcRect b="12479" l="21674" r="25972" t="10055"/>
          <a:stretch/>
        </p:blipFill>
        <p:spPr>
          <a:xfrm>
            <a:off x="1275550" y="1089800"/>
            <a:ext cx="2675850" cy="2638825"/>
          </a:xfrm>
          <a:prstGeom prst="rect">
            <a:avLst/>
          </a:prstGeom>
          <a:noFill/>
          <a:ln>
            <a:noFill/>
          </a:ln>
        </p:spPr>
      </p:pic>
      <p:pic>
        <p:nvPicPr>
          <p:cNvPr id="136" name="Google Shape;136;ge8f43db6c5_1_0"/>
          <p:cNvPicPr preferRelativeResize="0"/>
          <p:nvPr/>
        </p:nvPicPr>
        <p:blipFill rotWithShape="1">
          <a:blip r:embed="rId6">
            <a:alphaModFix/>
          </a:blip>
          <a:srcRect b="0" l="15717" r="17571" t="-90"/>
          <a:stretch/>
        </p:blipFill>
        <p:spPr>
          <a:xfrm>
            <a:off x="5260025" y="1055250"/>
            <a:ext cx="2675850" cy="2638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4"/>
          <p:cNvSpPr/>
          <p:nvPr/>
        </p:nvSpPr>
        <p:spPr>
          <a:xfrm>
            <a:off x="667925" y="834775"/>
            <a:ext cx="1040400" cy="206100"/>
          </a:xfrm>
          <a:prstGeom prst="rect">
            <a:avLst/>
          </a:prstGeom>
          <a:solidFill>
            <a:srgbClr val="F2F3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144" name="Google Shape;144;p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pic>
        <p:nvPicPr>
          <p:cNvPr id="145" name="Google Shape;145;p4"/>
          <p:cNvPicPr preferRelativeResize="0"/>
          <p:nvPr/>
        </p:nvPicPr>
        <p:blipFill rotWithShape="1">
          <a:blip r:embed="rId3">
            <a:alphaModFix amt="9000"/>
          </a:blip>
          <a:srcRect b="31914" l="1886" r="50603" t="32743"/>
          <a:stretch/>
        </p:blipFill>
        <p:spPr>
          <a:xfrm>
            <a:off x="174425" y="842462"/>
            <a:ext cx="8795150" cy="3458576"/>
          </a:xfrm>
          <a:prstGeom prst="rect">
            <a:avLst/>
          </a:prstGeom>
          <a:noFill/>
          <a:ln>
            <a:noFill/>
          </a:ln>
        </p:spPr>
      </p:pic>
      <p:sp>
        <p:nvSpPr>
          <p:cNvPr id="146" name="Google Shape;146;p4"/>
          <p:cNvSpPr txBox="1"/>
          <p:nvPr/>
        </p:nvSpPr>
        <p:spPr>
          <a:xfrm>
            <a:off x="455850" y="368350"/>
            <a:ext cx="8232300" cy="39327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4500"/>
              <a:buFont typeface="Arial"/>
              <a:buNone/>
            </a:pPr>
            <a:r>
              <a:rPr b="1" i="0" lang="en" sz="4500" u="none" cap="none" strike="noStrike">
                <a:solidFill>
                  <a:srgbClr val="000000"/>
                </a:solidFill>
                <a:latin typeface="Oswald"/>
                <a:ea typeface="Oswald"/>
                <a:cs typeface="Oswald"/>
                <a:sym typeface="Oswald"/>
              </a:rPr>
              <a:t>Our Mission &amp; Goal</a:t>
            </a:r>
            <a:endParaRPr b="1" i="0" sz="4500" u="none" cap="none" strike="noStrike">
              <a:solidFill>
                <a:srgbClr val="000000"/>
              </a:solidFill>
              <a:latin typeface="Oswald"/>
              <a:ea typeface="Oswald"/>
              <a:cs typeface="Oswald"/>
              <a:sym typeface="Oswald"/>
            </a:endParaRPr>
          </a:p>
          <a:p>
            <a:pPr indent="0" lvl="0" marL="0" marR="0" rtl="0" algn="ctr">
              <a:lnSpc>
                <a:spcPct val="15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TU-AMA aims to transform students’ lives.</a:t>
            </a:r>
            <a:endParaRPr b="0" i="0" sz="2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2400"/>
              <a:buFont typeface="Arial"/>
              <a:buNone/>
            </a:pPr>
            <a:r>
              <a:rPr b="0" i="0" lang="en" sz="2400" u="none" cap="none" strike="noStrike">
                <a:solidFill>
                  <a:srgbClr val="000000"/>
                </a:solidFill>
                <a:latin typeface="Arial"/>
                <a:ea typeface="Arial"/>
                <a:cs typeface="Arial"/>
                <a:sym typeface="Arial"/>
              </a:rPr>
              <a:t>We offer our members opportunities to become experienced marketers and proven leaders by </a:t>
            </a:r>
            <a:r>
              <a:rPr b="1" i="0" lang="en" sz="2400" u="none" cap="none" strike="noStrike">
                <a:solidFill>
                  <a:srgbClr val="000000"/>
                </a:solidFill>
                <a:latin typeface="Arial"/>
                <a:ea typeface="Arial"/>
                <a:cs typeface="Arial"/>
                <a:sym typeface="Arial"/>
              </a:rPr>
              <a:t>advancing their business knowledge, enhancing their skill sets</a:t>
            </a:r>
            <a:r>
              <a:rPr b="0" i="0" lang="en" sz="2400" u="none" cap="none" strike="noStrike">
                <a:solidFill>
                  <a:srgbClr val="000000"/>
                </a:solidFill>
                <a:latin typeface="Arial"/>
                <a:ea typeface="Arial"/>
                <a:cs typeface="Arial"/>
                <a:sym typeface="Arial"/>
              </a:rPr>
              <a:t>, </a:t>
            </a:r>
            <a:r>
              <a:rPr b="1" i="0" lang="en" sz="2400" u="none" cap="none" strike="noStrike">
                <a:solidFill>
                  <a:srgbClr val="000000"/>
                </a:solidFill>
                <a:latin typeface="Arial"/>
                <a:ea typeface="Arial"/>
                <a:cs typeface="Arial"/>
                <a:sym typeface="Arial"/>
              </a:rPr>
              <a:t>and expanding their personal networks.</a:t>
            </a:r>
            <a:endParaRPr b="0" i="0" sz="2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5"/>
          <p:cNvSpPr/>
          <p:nvPr/>
        </p:nvSpPr>
        <p:spPr>
          <a:xfrm>
            <a:off x="667925" y="834775"/>
            <a:ext cx="1040400" cy="206100"/>
          </a:xfrm>
          <a:prstGeom prst="rect">
            <a:avLst/>
          </a:prstGeom>
          <a:solidFill>
            <a:srgbClr val="F2F3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2" name="Google Shape;152;p5"/>
          <p:cNvPicPr preferRelativeResize="0"/>
          <p:nvPr/>
        </p:nvPicPr>
        <p:blipFill rotWithShape="1">
          <a:blip r:embed="rId3">
            <a:alphaModFix/>
          </a:blip>
          <a:srcRect b="0" l="0" r="0" t="0"/>
          <a:stretch/>
        </p:blipFill>
        <p:spPr>
          <a:xfrm>
            <a:off x="1473103" y="-13"/>
            <a:ext cx="6197794" cy="5000375"/>
          </a:xfrm>
          <a:prstGeom prst="rect">
            <a:avLst/>
          </a:prstGeom>
          <a:noFill/>
          <a:ln>
            <a:noFill/>
          </a:ln>
        </p:spPr>
      </p:pic>
      <p:sp>
        <p:nvSpPr>
          <p:cNvPr id="153" name="Google Shape;153;p5"/>
          <p:cNvSpPr txBox="1"/>
          <p:nvPr/>
        </p:nvSpPr>
        <p:spPr>
          <a:xfrm>
            <a:off x="2604213" y="2033085"/>
            <a:ext cx="3974400" cy="934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1" i="0" lang="en" sz="4800" u="none" cap="none" strike="noStrike">
                <a:solidFill>
                  <a:srgbClr val="000000"/>
                </a:solidFill>
                <a:latin typeface="Montserrat"/>
                <a:ea typeface="Montserrat"/>
                <a:cs typeface="Montserrat"/>
                <a:sym typeface="Montserrat"/>
              </a:rPr>
              <a:t>1 </a:t>
            </a:r>
            <a:r>
              <a:rPr b="0" i="0" lang="en" sz="4800" u="none" cap="none" strike="noStrike">
                <a:solidFill>
                  <a:srgbClr val="000000"/>
                </a:solidFill>
                <a:latin typeface="Montserrat"/>
                <a:ea typeface="Montserrat"/>
                <a:cs typeface="Montserrat"/>
                <a:sym typeface="Montserrat"/>
              </a:rPr>
              <a:t>of</a:t>
            </a:r>
            <a:r>
              <a:rPr b="1" i="0" lang="en" sz="4800" u="none" cap="none" strike="noStrike">
                <a:solidFill>
                  <a:srgbClr val="000000"/>
                </a:solidFill>
                <a:latin typeface="Montserrat"/>
                <a:ea typeface="Montserrat"/>
                <a:cs typeface="Montserrat"/>
                <a:sym typeface="Montserrat"/>
              </a:rPr>
              <a:t> 340+</a:t>
            </a:r>
            <a:endParaRPr b="1" i="0" sz="4800" u="none" cap="none" strike="noStrike">
              <a:solidFill>
                <a:srgbClr val="000000"/>
              </a:solidFill>
              <a:latin typeface="Montserrat"/>
              <a:ea typeface="Montserrat"/>
              <a:cs typeface="Montserrat"/>
              <a:sym typeface="Montserrat"/>
            </a:endParaRPr>
          </a:p>
        </p:txBody>
      </p:sp>
      <p:sp>
        <p:nvSpPr>
          <p:cNvPr id="154" name="Google Shape;154;p5"/>
          <p:cNvSpPr txBox="1"/>
          <p:nvPr/>
        </p:nvSpPr>
        <p:spPr>
          <a:xfrm>
            <a:off x="2528863" y="2705200"/>
            <a:ext cx="4403100" cy="63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Arial"/>
              <a:buNone/>
            </a:pPr>
            <a:r>
              <a:rPr b="0" i="0" lang="en" sz="3200" u="none" cap="none" strike="noStrike">
                <a:solidFill>
                  <a:srgbClr val="000000"/>
                </a:solidFill>
                <a:latin typeface="Montserrat"/>
                <a:ea typeface="Montserrat"/>
                <a:cs typeface="Montserrat"/>
                <a:sym typeface="Montserrat"/>
              </a:rPr>
              <a:t>collegiate chapters</a:t>
            </a:r>
            <a:endParaRPr b="0" i="0" sz="3200" u="none" cap="none" strike="noStrike">
              <a:solidFill>
                <a:srgbClr val="000000"/>
              </a:solidFill>
              <a:latin typeface="Montserrat"/>
              <a:ea typeface="Montserrat"/>
              <a:cs typeface="Montserrat"/>
              <a:sym typeface="Montserrat"/>
            </a:endParaRPr>
          </a:p>
        </p:txBody>
      </p:sp>
      <p:pic>
        <p:nvPicPr>
          <p:cNvPr id="155" name="Google Shape;155;p5"/>
          <p:cNvPicPr preferRelativeResize="0"/>
          <p:nvPr/>
        </p:nvPicPr>
        <p:blipFill rotWithShape="1">
          <a:blip r:embed="rId4">
            <a:alphaModFix/>
          </a:blip>
          <a:srcRect b="0" l="0" r="0" t="0"/>
          <a:stretch/>
        </p:blipFill>
        <p:spPr>
          <a:xfrm>
            <a:off x="775900" y="3120601"/>
            <a:ext cx="1275525" cy="1304774"/>
          </a:xfrm>
          <a:prstGeom prst="rect">
            <a:avLst/>
          </a:prstGeom>
          <a:noFill/>
          <a:ln>
            <a:noFill/>
          </a:ln>
        </p:spPr>
      </p:pic>
      <p:pic>
        <p:nvPicPr>
          <p:cNvPr id="156" name="Google Shape;156;p5"/>
          <p:cNvPicPr preferRelativeResize="0"/>
          <p:nvPr/>
        </p:nvPicPr>
        <p:blipFill rotWithShape="1">
          <a:blip r:embed="rId5">
            <a:alphaModFix/>
          </a:blip>
          <a:srcRect b="0" l="0" r="0" t="0"/>
          <a:stretch/>
        </p:blipFill>
        <p:spPr>
          <a:xfrm>
            <a:off x="7262500" y="3336399"/>
            <a:ext cx="1139875" cy="1177875"/>
          </a:xfrm>
          <a:prstGeom prst="rect">
            <a:avLst/>
          </a:prstGeom>
          <a:noFill/>
          <a:ln>
            <a:noFill/>
          </a:ln>
        </p:spPr>
      </p:pic>
      <p:pic>
        <p:nvPicPr>
          <p:cNvPr descr="penn state.png" id="157" name="Google Shape;157;p5"/>
          <p:cNvPicPr preferRelativeResize="0"/>
          <p:nvPr/>
        </p:nvPicPr>
        <p:blipFill rotWithShape="1">
          <a:blip r:embed="rId6">
            <a:alphaModFix/>
          </a:blip>
          <a:srcRect b="0" l="0" r="0" t="0"/>
          <a:stretch/>
        </p:blipFill>
        <p:spPr>
          <a:xfrm>
            <a:off x="379178" y="173973"/>
            <a:ext cx="1524575" cy="1067200"/>
          </a:xfrm>
          <a:prstGeom prst="rect">
            <a:avLst/>
          </a:prstGeom>
          <a:noFill/>
          <a:ln>
            <a:noFill/>
          </a:ln>
        </p:spPr>
      </p:pic>
      <p:pic>
        <p:nvPicPr>
          <p:cNvPr descr="NYU.png" id="158" name="Google Shape;158;p5"/>
          <p:cNvPicPr preferRelativeResize="0"/>
          <p:nvPr/>
        </p:nvPicPr>
        <p:blipFill rotWithShape="1">
          <a:blip r:embed="rId7">
            <a:alphaModFix/>
          </a:blip>
          <a:srcRect b="0" l="0" r="9591" t="0"/>
          <a:stretch/>
        </p:blipFill>
        <p:spPr>
          <a:xfrm>
            <a:off x="7530474" y="123860"/>
            <a:ext cx="1471800" cy="1627935"/>
          </a:xfrm>
          <a:prstGeom prst="rect">
            <a:avLst/>
          </a:prstGeom>
          <a:noFill/>
          <a:ln>
            <a:noFill/>
          </a:ln>
        </p:spPr>
      </p:pic>
      <p:pic>
        <p:nvPicPr>
          <p:cNvPr id="159" name="Google Shape;159;p5"/>
          <p:cNvPicPr preferRelativeResize="0"/>
          <p:nvPr/>
        </p:nvPicPr>
        <p:blipFill rotWithShape="1">
          <a:blip r:embed="rId8">
            <a:alphaModFix/>
          </a:blip>
          <a:srcRect b="0" l="0" r="0" t="0"/>
          <a:stretch/>
        </p:blipFill>
        <p:spPr>
          <a:xfrm>
            <a:off x="193381" y="1559147"/>
            <a:ext cx="1262675" cy="1408129"/>
          </a:xfrm>
          <a:prstGeom prst="rect">
            <a:avLst/>
          </a:prstGeom>
          <a:noFill/>
          <a:ln>
            <a:noFill/>
          </a:ln>
        </p:spPr>
      </p:pic>
      <p:pic>
        <p:nvPicPr>
          <p:cNvPr descr="peurto rico.png" id="160" name="Google Shape;160;p5"/>
          <p:cNvPicPr preferRelativeResize="0"/>
          <p:nvPr/>
        </p:nvPicPr>
        <p:blipFill rotWithShape="1">
          <a:blip r:embed="rId9">
            <a:alphaModFix/>
          </a:blip>
          <a:srcRect b="0" l="0" r="0" t="0"/>
          <a:stretch/>
        </p:blipFill>
        <p:spPr>
          <a:xfrm>
            <a:off x="7749977" y="1862439"/>
            <a:ext cx="1275528" cy="1275507"/>
          </a:xfrm>
          <a:prstGeom prst="rect">
            <a:avLst/>
          </a:prstGeom>
          <a:noFill/>
          <a:ln>
            <a:noFill/>
          </a:ln>
        </p:spPr>
      </p:pic>
      <p:pic>
        <p:nvPicPr>
          <p:cNvPr id="161" name="Google Shape;161;p5"/>
          <p:cNvPicPr preferRelativeResize="0"/>
          <p:nvPr/>
        </p:nvPicPr>
        <p:blipFill rotWithShape="1">
          <a:blip r:embed="rId10">
            <a:alphaModFix/>
          </a:blip>
          <a:srcRect b="31914" l="0" r="50605" t="32743"/>
          <a:stretch/>
        </p:blipFill>
        <p:spPr>
          <a:xfrm>
            <a:off x="3606450" y="1455200"/>
            <a:ext cx="1773627" cy="71337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7"/>
          <p:cNvSpPr/>
          <p:nvPr/>
        </p:nvSpPr>
        <p:spPr>
          <a:xfrm>
            <a:off x="667925" y="834775"/>
            <a:ext cx="1040400" cy="206100"/>
          </a:xfrm>
          <a:prstGeom prst="rect">
            <a:avLst/>
          </a:prstGeom>
          <a:solidFill>
            <a:srgbClr val="F0F0F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7"/>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sp>
        <p:nvSpPr>
          <p:cNvPr id="169" name="Google Shape;169;p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170" name="Google Shape;170;p7"/>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rPr b="0" i="0" lang="en" sz="3400" u="none" cap="none" strike="noStrike">
                <a:solidFill>
                  <a:srgbClr val="000000"/>
                </a:solidFill>
                <a:latin typeface="Oswald"/>
                <a:ea typeface="Oswald"/>
                <a:cs typeface="Oswald"/>
                <a:sym typeface="Oswald"/>
              </a:rPr>
              <a:t>AMA National</a:t>
            </a:r>
            <a:endParaRPr b="0" i="0" sz="3400" u="none" cap="none" strike="noStrike">
              <a:solidFill>
                <a:srgbClr val="000000"/>
              </a:solidFill>
              <a:latin typeface="Oswald"/>
              <a:ea typeface="Oswald"/>
              <a:cs typeface="Oswald"/>
              <a:sym typeface="Oswald"/>
            </a:endParaRPr>
          </a:p>
        </p:txBody>
      </p:sp>
      <p:cxnSp>
        <p:nvCxnSpPr>
          <p:cNvPr id="171" name="Google Shape;171;p7"/>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172" name="Google Shape;172;p7"/>
          <p:cNvSpPr txBox="1"/>
          <p:nvPr/>
        </p:nvSpPr>
        <p:spPr>
          <a:xfrm>
            <a:off x="287975" y="1162875"/>
            <a:ext cx="4284000" cy="315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 sz="2000" u="none" cap="none" strike="noStrike">
                <a:solidFill>
                  <a:srgbClr val="000000"/>
                </a:solidFill>
              </a:rPr>
              <a:t>Awards</a:t>
            </a:r>
            <a:endParaRPr b="1" i="0" sz="2000" u="none" cap="none" strike="noStrike">
              <a:solidFill>
                <a:srgbClr val="000000"/>
              </a:solidFill>
            </a:endParaRPr>
          </a:p>
          <a:p>
            <a:pPr indent="-355600" lvl="0" marL="457200" marR="0" rtl="0" algn="l">
              <a:lnSpc>
                <a:spcPct val="100000"/>
              </a:lnSpc>
              <a:spcBef>
                <a:spcPts val="0"/>
              </a:spcBef>
              <a:spcAft>
                <a:spcPts val="0"/>
              </a:spcAft>
              <a:buClr>
                <a:srgbClr val="000000"/>
              </a:buClr>
              <a:buSzPts val="2000"/>
              <a:buFont typeface="Arial"/>
              <a:buChar char="●"/>
            </a:pPr>
            <a:r>
              <a:rPr lang="en" sz="2000"/>
              <a:t>International Chapter of the Year</a:t>
            </a:r>
            <a:r>
              <a:rPr b="0" i="0" lang="en" sz="2000" u="none" cap="none" strike="noStrike">
                <a:solidFill>
                  <a:srgbClr val="000000"/>
                </a:solidFill>
                <a:latin typeface="Arial"/>
                <a:ea typeface="Arial"/>
                <a:cs typeface="Arial"/>
                <a:sym typeface="Arial"/>
              </a:rPr>
              <a:t> - </a:t>
            </a:r>
            <a:r>
              <a:rPr b="0" i="0" lang="en" sz="2000" u="none" cap="none" strike="noStrike">
                <a:solidFill>
                  <a:schemeClr val="dk1"/>
                </a:solidFill>
                <a:latin typeface="Arial"/>
                <a:ea typeface="Arial"/>
                <a:cs typeface="Arial"/>
                <a:sym typeface="Arial"/>
              </a:rPr>
              <a:t>202</a:t>
            </a:r>
            <a:r>
              <a:rPr lang="en" sz="2000">
                <a:solidFill>
                  <a:schemeClr val="dk1"/>
                </a:solidFill>
              </a:rPr>
              <a:t>2</a:t>
            </a:r>
            <a:r>
              <a:rPr b="0" i="0" lang="en" sz="2000" u="none" cap="none" strike="noStrike">
                <a:solidFill>
                  <a:schemeClr val="dk1"/>
                </a:solidFill>
                <a:latin typeface="Arial"/>
                <a:ea typeface="Arial"/>
                <a:cs typeface="Arial"/>
                <a:sym typeface="Arial"/>
              </a:rPr>
              <a:t> AMAICC</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lang="en" sz="2000"/>
              <a:t>1st</a:t>
            </a:r>
            <a:r>
              <a:rPr b="0" i="0" lang="en" sz="2000" u="none" cap="none" strike="noStrike">
                <a:solidFill>
                  <a:srgbClr val="000000"/>
                </a:solidFill>
                <a:latin typeface="Arial"/>
                <a:ea typeface="Arial"/>
                <a:cs typeface="Arial"/>
                <a:sym typeface="Arial"/>
              </a:rPr>
              <a:t> Place - </a:t>
            </a:r>
            <a:r>
              <a:rPr lang="en" sz="2000"/>
              <a:t>Amazon Prime Student</a:t>
            </a:r>
            <a:r>
              <a:rPr b="0" i="0" lang="en" sz="2000" u="none" cap="none" strike="noStrike">
                <a:solidFill>
                  <a:srgbClr val="000000"/>
                </a:solidFill>
                <a:latin typeface="Arial"/>
                <a:ea typeface="Arial"/>
                <a:cs typeface="Arial"/>
                <a:sym typeface="Arial"/>
              </a:rPr>
              <a:t> International Collegiate</a:t>
            </a:r>
            <a:endParaRPr b="0" i="0" sz="20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Case Competition</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1st Place - Collegiate Chapter Website </a:t>
            </a:r>
            <a:endParaRPr b="0" i="0" sz="2000" u="none" cap="none" strike="noStrike">
              <a:solidFill>
                <a:srgbClr val="000000"/>
              </a:solidFill>
              <a:latin typeface="Arial"/>
              <a:ea typeface="Arial"/>
              <a:cs typeface="Arial"/>
              <a:sym typeface="Arial"/>
            </a:endParaRPr>
          </a:p>
          <a:p>
            <a:pPr indent="-355600" lvl="0" marL="457200" marR="0" rtl="0" algn="l">
              <a:lnSpc>
                <a:spcPct val="100000"/>
              </a:lnSpc>
              <a:spcBef>
                <a:spcPts val="0"/>
              </a:spcBef>
              <a:spcAft>
                <a:spcPts val="0"/>
              </a:spcAft>
              <a:buClr>
                <a:srgbClr val="000000"/>
              </a:buClr>
              <a:buSzPts val="2000"/>
              <a:buFont typeface="Arial"/>
              <a:buChar char="●"/>
            </a:pPr>
            <a:r>
              <a:rPr b="0" i="0" lang="en" sz="2000" u="none" cap="none" strike="noStrike">
                <a:solidFill>
                  <a:srgbClr val="000000"/>
                </a:solidFill>
                <a:latin typeface="Arial"/>
                <a:ea typeface="Arial"/>
                <a:cs typeface="Arial"/>
                <a:sym typeface="Arial"/>
              </a:rPr>
              <a:t>1st Place - Chapter T-Shirt Design Competition</a:t>
            </a:r>
            <a:endParaRPr b="0" i="0" sz="2000" u="none" cap="none" strike="noStrike">
              <a:solidFill>
                <a:srgbClr val="000000"/>
              </a:solidFill>
              <a:latin typeface="Arial"/>
              <a:ea typeface="Arial"/>
              <a:cs typeface="Arial"/>
              <a:sym typeface="Arial"/>
            </a:endParaRPr>
          </a:p>
        </p:txBody>
      </p:sp>
      <p:pic>
        <p:nvPicPr>
          <p:cNvPr id="173" name="Google Shape;173;p7"/>
          <p:cNvPicPr preferRelativeResize="0"/>
          <p:nvPr/>
        </p:nvPicPr>
        <p:blipFill>
          <a:blip r:embed="rId3">
            <a:alphaModFix/>
          </a:blip>
          <a:stretch>
            <a:fillRect/>
          </a:stretch>
        </p:blipFill>
        <p:spPr>
          <a:xfrm>
            <a:off x="4571975" y="1265100"/>
            <a:ext cx="4147649" cy="2948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p8"/>
          <p:cNvPicPr preferRelativeResize="0"/>
          <p:nvPr/>
        </p:nvPicPr>
        <p:blipFill rotWithShape="1">
          <a:blip r:embed="rId3">
            <a:alphaModFix/>
          </a:blip>
          <a:srcRect b="0" l="9779" r="0" t="23047"/>
          <a:stretch/>
        </p:blipFill>
        <p:spPr>
          <a:xfrm>
            <a:off x="933075" y="349325"/>
            <a:ext cx="3481675" cy="1982275"/>
          </a:xfrm>
          <a:prstGeom prst="rect">
            <a:avLst/>
          </a:prstGeom>
          <a:noFill/>
          <a:ln>
            <a:noFill/>
          </a:ln>
        </p:spPr>
      </p:pic>
      <p:pic>
        <p:nvPicPr>
          <p:cNvPr id="179" name="Google Shape;179;p8"/>
          <p:cNvPicPr preferRelativeResize="0"/>
          <p:nvPr/>
        </p:nvPicPr>
        <p:blipFill rotWithShape="1">
          <a:blip r:embed="rId4">
            <a:alphaModFix/>
          </a:blip>
          <a:srcRect b="0" l="0" r="9412" t="22731"/>
          <a:stretch/>
        </p:blipFill>
        <p:spPr>
          <a:xfrm>
            <a:off x="4729250" y="2436825"/>
            <a:ext cx="3481675" cy="1982275"/>
          </a:xfrm>
          <a:prstGeom prst="rect">
            <a:avLst/>
          </a:prstGeom>
          <a:noFill/>
          <a:ln>
            <a:noFill/>
          </a:ln>
        </p:spPr>
      </p:pic>
      <p:pic>
        <p:nvPicPr>
          <p:cNvPr id="180" name="Google Shape;180;p8"/>
          <p:cNvPicPr preferRelativeResize="0"/>
          <p:nvPr/>
        </p:nvPicPr>
        <p:blipFill rotWithShape="1">
          <a:blip r:embed="rId5">
            <a:alphaModFix/>
          </a:blip>
          <a:srcRect b="0" l="0" r="0" t="0"/>
          <a:stretch/>
        </p:blipFill>
        <p:spPr>
          <a:xfrm>
            <a:off x="4729250" y="349325"/>
            <a:ext cx="3481669" cy="1982275"/>
          </a:xfrm>
          <a:prstGeom prst="rect">
            <a:avLst/>
          </a:prstGeom>
          <a:noFill/>
          <a:ln>
            <a:noFill/>
          </a:ln>
        </p:spPr>
      </p:pic>
      <p:sp>
        <p:nvSpPr>
          <p:cNvPr id="181" name="Google Shape;181;p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SzPts val="900"/>
              <a:buFont typeface="Arial"/>
              <a:buNone/>
            </a:pPr>
            <a:r>
              <a:rPr lang="en"/>
              <a:t>| </a:t>
            </a:r>
            <a:fld id="{00000000-1234-1234-1234-123412341234}" type="slidenum">
              <a:rPr lang="en"/>
              <a:t>‹#›</a:t>
            </a:fld>
            <a:endParaRPr/>
          </a:p>
        </p:txBody>
      </p:sp>
      <p:sp>
        <p:nvSpPr>
          <p:cNvPr id="182" name="Google Shape;182;p8"/>
          <p:cNvSpPr txBox="1"/>
          <p:nvPr>
            <p:ph idx="11" type="ftr"/>
          </p:nvPr>
        </p:nvSpPr>
        <p:spPr>
          <a:xfrm>
            <a:off x="5196875" y="4767275"/>
            <a:ext cx="3086100" cy="2739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SzPts val="1100"/>
              <a:buNone/>
            </a:pPr>
            <a:r>
              <a:rPr lang="en" sz="1400">
                <a:solidFill>
                  <a:srgbClr val="FFFFFF"/>
                </a:solidFill>
                <a:latin typeface="Arial"/>
                <a:ea typeface="Arial"/>
                <a:cs typeface="Arial"/>
                <a:sym typeface="Arial"/>
              </a:rPr>
              <a:t>Temple University</a:t>
            </a:r>
            <a:endParaRPr i="0" sz="1400" u="none" cap="none" strike="noStrike">
              <a:solidFill>
                <a:srgbClr val="FFFFFF"/>
              </a:solidFill>
              <a:latin typeface="Arial"/>
              <a:ea typeface="Arial"/>
              <a:cs typeface="Arial"/>
              <a:sym typeface="Arial"/>
            </a:endParaRPr>
          </a:p>
        </p:txBody>
      </p:sp>
      <p:pic>
        <p:nvPicPr>
          <p:cNvPr id="183" name="Google Shape;183;p8"/>
          <p:cNvPicPr preferRelativeResize="0"/>
          <p:nvPr/>
        </p:nvPicPr>
        <p:blipFill rotWithShape="1">
          <a:blip r:embed="rId6">
            <a:alphaModFix/>
          </a:blip>
          <a:srcRect b="5054" l="0" r="5553" t="15339"/>
          <a:stretch/>
        </p:blipFill>
        <p:spPr>
          <a:xfrm>
            <a:off x="933075" y="2463217"/>
            <a:ext cx="3481677" cy="195588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6"/>
          <p:cNvSpPr/>
          <p:nvPr/>
        </p:nvSpPr>
        <p:spPr>
          <a:xfrm>
            <a:off x="667925" y="834775"/>
            <a:ext cx="1040400" cy="206100"/>
          </a:xfrm>
          <a:prstGeom prst="rect">
            <a:avLst/>
          </a:prstGeom>
          <a:solidFill>
            <a:srgbClr val="F2F3E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6"/>
          <p:cNvSpPr txBox="1"/>
          <p:nvPr/>
        </p:nvSpPr>
        <p:spPr>
          <a:xfrm>
            <a:off x="287975" y="186500"/>
            <a:ext cx="8624700" cy="7656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0" i="0" lang="en" sz="3400" u="none" cap="none" strike="noStrike">
                <a:solidFill>
                  <a:schemeClr val="dk1"/>
                </a:solidFill>
                <a:latin typeface="Oswald"/>
                <a:ea typeface="Oswald"/>
                <a:cs typeface="Oswald"/>
                <a:sym typeface="Oswald"/>
              </a:rPr>
              <a:t>TU-AMA Advisors</a:t>
            </a:r>
            <a:endParaRPr b="0" i="0" sz="3400" u="none" cap="none" strike="noStrike">
              <a:solidFill>
                <a:srgbClr val="000000"/>
              </a:solidFill>
              <a:latin typeface="Oswald"/>
              <a:ea typeface="Oswald"/>
              <a:cs typeface="Oswald"/>
              <a:sym typeface="Oswald"/>
            </a:endParaRPr>
          </a:p>
        </p:txBody>
      </p:sp>
      <p:cxnSp>
        <p:nvCxnSpPr>
          <p:cNvPr id="191" name="Google Shape;191;p6"/>
          <p:cNvCxnSpPr/>
          <p:nvPr/>
        </p:nvCxnSpPr>
        <p:spPr>
          <a:xfrm flipH="1" rot="10800000">
            <a:off x="253050" y="834775"/>
            <a:ext cx="8637900" cy="9900"/>
          </a:xfrm>
          <a:prstGeom prst="straightConnector1">
            <a:avLst/>
          </a:prstGeom>
          <a:noFill/>
          <a:ln cap="flat" cmpd="sng" w="38100">
            <a:solidFill>
              <a:srgbClr val="000000"/>
            </a:solidFill>
            <a:prstDash val="solid"/>
            <a:round/>
            <a:headEnd len="sm" w="sm" type="none"/>
            <a:tailEnd len="sm" w="sm" type="none"/>
          </a:ln>
        </p:spPr>
      </p:cxnSp>
      <p:sp>
        <p:nvSpPr>
          <p:cNvPr id="192" name="Google Shape;192;p6"/>
          <p:cNvSpPr txBox="1"/>
          <p:nvPr/>
        </p:nvSpPr>
        <p:spPr>
          <a:xfrm>
            <a:off x="4768813" y="3762300"/>
            <a:ext cx="1884000" cy="762000"/>
          </a:xfrm>
          <a:prstGeom prst="rect">
            <a:avLst/>
          </a:prstGeom>
          <a:solidFill>
            <a:srgbClr val="1F2F4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600" u="none" cap="none" strike="noStrike">
                <a:solidFill>
                  <a:schemeClr val="lt1"/>
                </a:solidFill>
                <a:latin typeface="Arial"/>
                <a:ea typeface="Arial"/>
                <a:cs typeface="Arial"/>
                <a:sym typeface="Arial"/>
              </a:rPr>
              <a:t>Drew Allmond</a:t>
            </a:r>
            <a:endParaRPr b="1"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1" i="0" sz="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 sz="800" u="none" cap="none" strike="noStrike">
                <a:solidFill>
                  <a:schemeClr val="lt1"/>
                </a:solidFill>
                <a:latin typeface="Arial"/>
                <a:ea typeface="Arial"/>
                <a:cs typeface="Arial"/>
                <a:sym typeface="Arial"/>
              </a:rPr>
              <a:t>Assistant Professor of Marketing</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	</a:t>
            </a:r>
            <a:endParaRPr b="0" i="0" sz="1400" u="none" cap="none" strike="noStrike">
              <a:solidFill>
                <a:srgbClr val="FFFFFF"/>
              </a:solidFill>
              <a:latin typeface="Arial"/>
              <a:ea typeface="Arial"/>
              <a:cs typeface="Arial"/>
              <a:sym typeface="Arial"/>
            </a:endParaRPr>
          </a:p>
        </p:txBody>
      </p:sp>
      <p:pic>
        <p:nvPicPr>
          <p:cNvPr id="193" name="Google Shape;193;p6"/>
          <p:cNvPicPr preferRelativeResize="0"/>
          <p:nvPr/>
        </p:nvPicPr>
        <p:blipFill rotWithShape="1">
          <a:blip r:embed="rId3">
            <a:alphaModFix/>
          </a:blip>
          <a:srcRect b="4452" l="0" r="0" t="8217"/>
          <a:stretch/>
        </p:blipFill>
        <p:spPr>
          <a:xfrm>
            <a:off x="325763" y="1154512"/>
            <a:ext cx="1884000" cy="2479724"/>
          </a:xfrm>
          <a:prstGeom prst="rect">
            <a:avLst/>
          </a:prstGeom>
          <a:noFill/>
          <a:ln>
            <a:noFill/>
          </a:ln>
        </p:spPr>
      </p:pic>
      <p:pic>
        <p:nvPicPr>
          <p:cNvPr id="194" name="Google Shape;194;p6"/>
          <p:cNvPicPr preferRelativeResize="0"/>
          <p:nvPr/>
        </p:nvPicPr>
        <p:blipFill rotWithShape="1">
          <a:blip r:embed="rId4">
            <a:alphaModFix/>
          </a:blip>
          <a:srcRect b="0" l="0" r="0" t="0"/>
          <a:stretch/>
        </p:blipFill>
        <p:spPr>
          <a:xfrm>
            <a:off x="2547288" y="1154488"/>
            <a:ext cx="1884000" cy="2479725"/>
          </a:xfrm>
          <a:prstGeom prst="rect">
            <a:avLst/>
          </a:prstGeom>
          <a:noFill/>
          <a:ln>
            <a:noFill/>
          </a:ln>
        </p:spPr>
      </p:pic>
      <p:pic>
        <p:nvPicPr>
          <p:cNvPr id="195" name="Google Shape;195;p6"/>
          <p:cNvPicPr preferRelativeResize="0"/>
          <p:nvPr/>
        </p:nvPicPr>
        <p:blipFill rotWithShape="1">
          <a:blip r:embed="rId5">
            <a:alphaModFix/>
          </a:blip>
          <a:srcRect b="8924" l="0" r="0" t="0"/>
          <a:stretch/>
        </p:blipFill>
        <p:spPr>
          <a:xfrm>
            <a:off x="4769088" y="1154499"/>
            <a:ext cx="1884000" cy="2479725"/>
          </a:xfrm>
          <a:prstGeom prst="rect">
            <a:avLst/>
          </a:prstGeom>
          <a:noFill/>
          <a:ln>
            <a:noFill/>
          </a:ln>
        </p:spPr>
      </p:pic>
      <p:sp>
        <p:nvSpPr>
          <p:cNvPr id="196" name="Google Shape;196;p6"/>
          <p:cNvSpPr txBox="1"/>
          <p:nvPr/>
        </p:nvSpPr>
        <p:spPr>
          <a:xfrm>
            <a:off x="2547288" y="3758550"/>
            <a:ext cx="1884000" cy="765600"/>
          </a:xfrm>
          <a:prstGeom prst="rect">
            <a:avLst/>
          </a:prstGeom>
          <a:solidFill>
            <a:srgbClr val="1F2F4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600" u="none" cap="none" strike="noStrike">
                <a:solidFill>
                  <a:schemeClr val="lt1"/>
                </a:solidFill>
                <a:latin typeface="Arial"/>
                <a:ea typeface="Arial"/>
                <a:cs typeface="Arial"/>
                <a:sym typeface="Arial"/>
              </a:rPr>
              <a:t>Jim Thompson</a:t>
            </a:r>
            <a:r>
              <a:rPr b="1" i="0" lang="en" sz="1400" u="none" cap="none" strike="noStrike">
                <a:solidFill>
                  <a:srgbClr val="FFFFFF"/>
                </a:solidFill>
                <a:latin typeface="Arial"/>
                <a:ea typeface="Arial"/>
                <a:cs typeface="Arial"/>
                <a:sym typeface="Arial"/>
              </a:rPr>
              <a:t> </a:t>
            </a:r>
            <a:endParaRPr b="0" i="0" sz="12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1" i="0" sz="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800" u="none" cap="none" strike="noStrike">
                <a:solidFill>
                  <a:schemeClr val="lt1"/>
                </a:solidFill>
                <a:latin typeface="Arial"/>
                <a:ea typeface="Arial"/>
                <a:cs typeface="Arial"/>
                <a:sym typeface="Arial"/>
              </a:rPr>
              <a:t>Assistant Professor of Marketing</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	</a:t>
            </a:r>
            <a:endParaRPr b="0" i="0" sz="1400" u="none" cap="none" strike="noStrike">
              <a:solidFill>
                <a:srgbClr val="FFFFFF"/>
              </a:solidFill>
              <a:latin typeface="Arial"/>
              <a:ea typeface="Arial"/>
              <a:cs typeface="Arial"/>
              <a:sym typeface="Arial"/>
            </a:endParaRPr>
          </a:p>
        </p:txBody>
      </p:sp>
      <p:sp>
        <p:nvSpPr>
          <p:cNvPr id="197" name="Google Shape;197;p6"/>
          <p:cNvSpPr txBox="1"/>
          <p:nvPr/>
        </p:nvSpPr>
        <p:spPr>
          <a:xfrm>
            <a:off x="325763" y="3758575"/>
            <a:ext cx="1884000" cy="765600"/>
          </a:xfrm>
          <a:prstGeom prst="rect">
            <a:avLst/>
          </a:prstGeom>
          <a:solidFill>
            <a:srgbClr val="1F2F4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600" u="none" cap="none" strike="noStrike">
                <a:solidFill>
                  <a:schemeClr val="lt1"/>
                </a:solidFill>
                <a:latin typeface="Arial"/>
                <a:ea typeface="Arial"/>
                <a:cs typeface="Arial"/>
                <a:sym typeface="Arial"/>
              </a:rPr>
              <a:t>Sheri Lambert</a:t>
            </a:r>
            <a:endParaRPr b="1" i="0" sz="16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800" u="none" cap="none" strike="noStrike">
                <a:solidFill>
                  <a:srgbClr val="FFFFFF"/>
                </a:solidFill>
                <a:latin typeface="Arial"/>
                <a:ea typeface="Arial"/>
                <a:cs typeface="Arial"/>
                <a:sym typeface="Arial"/>
              </a:rPr>
              <a:t>Assistant Professor of Marketing</a:t>
            </a:r>
            <a:endParaRPr b="1" i="0" sz="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800" u="none" cap="none" strike="noStrike">
                <a:solidFill>
                  <a:srgbClr val="FFFFFF"/>
                </a:solidFill>
                <a:latin typeface="Arial"/>
                <a:ea typeface="Arial"/>
                <a:cs typeface="Arial"/>
                <a:sym typeface="Arial"/>
              </a:rPr>
              <a:t>Director of the MS-Market Research &amp; Insights Program</a:t>
            </a:r>
            <a:endParaRPr b="1" i="0" sz="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rgbClr val="FFFFFF"/>
                </a:solidFill>
                <a:latin typeface="Arial"/>
                <a:ea typeface="Arial"/>
                <a:cs typeface="Arial"/>
                <a:sym typeface="Arial"/>
              </a:rPr>
              <a:t> </a:t>
            </a:r>
            <a:endParaRPr b="0" i="0" sz="1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	</a:t>
            </a:r>
            <a:endParaRPr b="0" i="0" sz="1400" u="none" cap="none" strike="noStrike">
              <a:solidFill>
                <a:srgbClr val="FFFFFF"/>
              </a:solidFill>
              <a:latin typeface="Arial"/>
              <a:ea typeface="Arial"/>
              <a:cs typeface="Arial"/>
              <a:sym typeface="Arial"/>
            </a:endParaRPr>
          </a:p>
        </p:txBody>
      </p:sp>
      <p:sp>
        <p:nvSpPr>
          <p:cNvPr id="198" name="Google Shape;198;p6"/>
          <p:cNvSpPr txBox="1"/>
          <p:nvPr/>
        </p:nvSpPr>
        <p:spPr>
          <a:xfrm>
            <a:off x="6990338" y="3758550"/>
            <a:ext cx="1884000" cy="765600"/>
          </a:xfrm>
          <a:prstGeom prst="rect">
            <a:avLst/>
          </a:prstGeom>
          <a:solidFill>
            <a:srgbClr val="1F2F4E"/>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600">
                <a:solidFill>
                  <a:schemeClr val="lt1"/>
                </a:solidFill>
              </a:rPr>
              <a:t>Michael Hughes</a:t>
            </a:r>
            <a:endParaRPr b="1" sz="1600">
              <a:solidFill>
                <a:schemeClr val="lt1"/>
              </a:solidFill>
            </a:endParaRPr>
          </a:p>
          <a:p>
            <a:pPr indent="0" lvl="0" marL="0" marR="0" rtl="0" algn="ctr">
              <a:lnSpc>
                <a:spcPct val="100000"/>
              </a:lnSpc>
              <a:spcBef>
                <a:spcPts val="0"/>
              </a:spcBef>
              <a:spcAft>
                <a:spcPts val="0"/>
              </a:spcAft>
              <a:buClr>
                <a:schemeClr val="dk1"/>
              </a:buClr>
              <a:buSzPts val="1100"/>
              <a:buFont typeface="Arial"/>
              <a:buNone/>
            </a:pPr>
            <a:r>
              <a:t/>
            </a:r>
            <a:endParaRPr b="1" sz="800">
              <a:solidFill>
                <a:schemeClr val="lt1"/>
              </a:solidFill>
            </a:endParaRPr>
          </a:p>
          <a:p>
            <a:pPr indent="0" lvl="0" marL="0" rtl="0" algn="ctr">
              <a:spcBef>
                <a:spcPts val="0"/>
              </a:spcBef>
              <a:spcAft>
                <a:spcPts val="0"/>
              </a:spcAft>
              <a:buClr>
                <a:schemeClr val="dk1"/>
              </a:buClr>
              <a:buSzPts val="1400"/>
              <a:buFont typeface="Arial"/>
              <a:buNone/>
            </a:pPr>
            <a:r>
              <a:rPr b="1" lang="en" sz="800">
                <a:solidFill>
                  <a:schemeClr val="lt1"/>
                </a:solidFill>
              </a:rPr>
              <a:t>Assistant Professor of Marketing</a:t>
            </a:r>
            <a:endParaRPr b="1" i="0" sz="800" u="none" cap="none" strike="noStrike">
              <a:solidFill>
                <a:srgbClr val="FFFFFF"/>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400" u="none" cap="none" strike="noStrike">
                <a:solidFill>
                  <a:srgbClr val="FFFFFF"/>
                </a:solidFill>
                <a:latin typeface="Arial"/>
                <a:ea typeface="Arial"/>
                <a:cs typeface="Arial"/>
                <a:sym typeface="Arial"/>
              </a:rPr>
              <a:t> </a:t>
            </a:r>
            <a:endParaRPr b="0" i="0" sz="12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	</a:t>
            </a:r>
            <a:endParaRPr b="0" i="0" sz="1400" u="none" cap="none" strike="noStrike">
              <a:solidFill>
                <a:srgbClr val="FFFFFF"/>
              </a:solidFill>
              <a:latin typeface="Arial"/>
              <a:ea typeface="Arial"/>
              <a:cs typeface="Arial"/>
              <a:sym typeface="Arial"/>
            </a:endParaRPr>
          </a:p>
        </p:txBody>
      </p:sp>
      <p:pic>
        <p:nvPicPr>
          <p:cNvPr id="199" name="Google Shape;199;p6"/>
          <p:cNvPicPr preferRelativeResize="0"/>
          <p:nvPr/>
        </p:nvPicPr>
        <p:blipFill rotWithShape="1">
          <a:blip r:embed="rId6">
            <a:alphaModFix/>
          </a:blip>
          <a:srcRect b="2353" l="0" r="0" t="2344"/>
          <a:stretch/>
        </p:blipFill>
        <p:spPr>
          <a:xfrm>
            <a:off x="6990888" y="1136450"/>
            <a:ext cx="1884000" cy="24797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3_Custom Design">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