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IBM Plex Sans"/>
      <p:bold r:id="rId25"/>
      <p:boldItalic r:id="rId26"/>
    </p:embeddedFont>
    <p:embeddedFont>
      <p:font typeface="Montserrat"/>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IBMPlexSans-boldItalic.fntdata"/><Relationship Id="rId25" Type="http://schemas.openxmlformats.org/officeDocument/2006/relationships/font" Target="fonts/IBMPlexSans-bold.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swald-regular.fntdata"/><Relationship Id="rId30" Type="http://schemas.openxmlformats.org/officeDocument/2006/relationships/font" Target="fonts/Montserrat-bold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swald-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94a309fc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594a309fcf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594a309fcf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594a309fcf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Aden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245" name="Google Shape;245;g1594a309fcf_0_3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7038c8862b1cad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7038c8862b1cad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038c8862b1cadc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7038c8862b1cadc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94a309fc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594a309fc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594a309fc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594a309fcf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594a309fc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1594a309fcf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594a309fcf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1594a309fcf_1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94a309fcf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1594a309fcf_1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594a309fcf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594a309fcf_1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94a309fc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594a309fcf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94a309fcf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1594a309fcf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52" name="Google Shape;152;g1594a309fcf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94a309fcf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594a309fcf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94a309fcf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594a309fcf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Elena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As far as the dues go, they are $30 for the Semester or $55 if you pay for the full year and the deadline for these is Friday September 30th so please try to have them in by then. Another great initiative and way to help with our social impact is to add $5 to your dues that will be donated to our Charity of choice for this year which is Grace Cafe. For those who don’t know what Grace Cafe is they provide meals to people in the area who suffer from food insecurity or homelessness, and they also offer weekly wellness </a:t>
            </a:r>
            <a:r>
              <a:rPr lang="en" sz="1200">
                <a:solidFill>
                  <a:schemeClr val="dk1"/>
                </a:solidFill>
                <a:latin typeface="Calibri"/>
                <a:ea typeface="Calibri"/>
                <a:cs typeface="Calibri"/>
                <a:sym typeface="Calibri"/>
              </a:rPr>
              <a:t>clinic</a:t>
            </a:r>
            <a:r>
              <a:rPr lang="en" sz="1200">
                <a:solidFill>
                  <a:schemeClr val="dk1"/>
                </a:solidFill>
                <a:latin typeface="Calibri"/>
                <a:ea typeface="Calibri"/>
                <a:cs typeface="Calibri"/>
                <a:sym typeface="Calibri"/>
              </a:rPr>
              <a:t> so we’re very exciting to work with them this year and while the donation is not mandatory if you would like to add the additional $5 onto your dues it will be going towards them so a really great cause.</a:t>
            </a:r>
            <a:endParaRPr sz="1200">
              <a:solidFill>
                <a:schemeClr val="dk1"/>
              </a:solidFill>
              <a:latin typeface="Calibri"/>
              <a:ea typeface="Calibri"/>
              <a:cs typeface="Calibri"/>
              <a:sym typeface="Calibri"/>
            </a:endParaRPr>
          </a:p>
        </p:txBody>
      </p:sp>
      <p:sp>
        <p:nvSpPr>
          <p:cNvPr id="176" name="Google Shape;176;g1594a309fcf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594a309fcf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594a309fcf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Elena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If you’re interested in TU-AMA you can go to our website listed here, go to Membership and from the pop down menu select Join AMA. From that screen these same directions are listed but you want to click the box at the top that says apply to TU-AMA, once you fill that out you will have to become a national member of the organization ($29), and then please forward that email to me (email is listed). Once that is confirmed then all you need to do is pay the Chapter dues and you will be a full member. We accept Venmo, PayPal or Check if needed.</a:t>
            </a:r>
            <a:endParaRPr sz="1200">
              <a:solidFill>
                <a:schemeClr val="dk1"/>
              </a:solidFill>
              <a:latin typeface="Calibri"/>
              <a:ea typeface="Calibri"/>
              <a:cs typeface="Calibri"/>
              <a:sym typeface="Calibri"/>
            </a:endParaRPr>
          </a:p>
        </p:txBody>
      </p:sp>
      <p:sp>
        <p:nvSpPr>
          <p:cNvPr id="191" name="Google Shape;191;g1594a309fcf_0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94a309fcf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1594a309fcf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Juliette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also have a mentorship program which elena and I run together. General body members are paired with an executive board member where the opportunity to work on either personal or professional goals. </a:t>
            </a:r>
            <a:endParaRPr sz="1200">
              <a:solidFill>
                <a:schemeClr val="dk1"/>
              </a:solidFill>
              <a:latin typeface="Calibri"/>
              <a:ea typeface="Calibri"/>
              <a:cs typeface="Calibri"/>
              <a:sym typeface="Calibri"/>
            </a:endParaRPr>
          </a:p>
        </p:txBody>
      </p:sp>
      <p:sp>
        <p:nvSpPr>
          <p:cNvPr id="211" name="Google Shape;211;g1594a309fcf_0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594a309fcf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594a309fcf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94a309fcf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594a309fcf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1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5" name="Google Shape;65;p1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69" name="Google Shape;69;p15"/>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16"/>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2" name="Google Shape;72;p16"/>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7"/>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8" name="Google Shape;78;p17"/>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79" name="Google Shape;79;p1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0" name="Google Shape;80;p1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1" name="Google Shape;81;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8"/>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84" name="Google Shape;84;p18"/>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8"/>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6" name="Google Shape;86;p1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7" name="Google Shape;87;p1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89" name="Google Shape;89;p18"/>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19"/>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92" name="Google Shape;92;p19"/>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93" name="Google Shape;93;p19"/>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95" name="Google Shape;95;p19"/>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6" name="Google Shape;96;p1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1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99" name="Google Shape;99;p19"/>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2" name="Google Shape;102;p2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3" name="Google Shape;103;p2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4" name="Google Shape;104;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05" name="Google Shape;105;p20"/>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21"/>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8" name="Google Shape;108;p21"/>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9" name="Google Shape;109;p21"/>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10" name="Google Shape;110;p2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Google Shape;112;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13" name="Google Shape;113;p21"/>
          <p:cNvCxnSpPr/>
          <p:nvPr/>
        </p:nvCxnSpPr>
        <p:spPr>
          <a:xfrm>
            <a:off x="722272" y="1548553"/>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2"/>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6" name="Google Shape;116;p22"/>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17" name="Google Shape;117;p22"/>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18" name="Google Shape;118;p2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9" name="Google Shape;119;p2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0" name="Google Shape;12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21" name="Google Shape;121;p22"/>
          <p:cNvCxnSpPr/>
          <p:nvPr/>
        </p:nvCxnSpPr>
        <p:spPr>
          <a:xfrm>
            <a:off x="722272" y="1548553"/>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2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24" name="Google Shape;124;p23"/>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5" name="Google Shape;125;p2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6" name="Google Shape;126;p2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7" name="Google Shape;127;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28" name="Google Shape;128;p23"/>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24"/>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31" name="Google Shape;131;p24"/>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2" name="Google Shape;132;p2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3" name="Google Shape;133;p2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4" name="Google Shape;13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p:nvPr/>
        </p:nvSpPr>
        <p:spPr>
          <a:xfrm>
            <a:off x="0" y="0"/>
            <a:ext cx="9144000" cy="5143500"/>
          </a:xfrm>
          <a:prstGeom prst="rect">
            <a:avLst/>
          </a:prstGeom>
          <a:solidFill>
            <a:srgbClr val="F2F3E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2F4E"/>
              </a:solidFill>
              <a:latin typeface="Calibri"/>
              <a:ea typeface="Calibri"/>
              <a:cs typeface="Calibri"/>
              <a:sym typeface="Calibri"/>
            </a:endParaRPr>
          </a:p>
        </p:txBody>
      </p:sp>
      <p:sp>
        <p:nvSpPr>
          <p:cNvPr id="57" name="Google Shape;57;p13"/>
          <p:cNvSpPr/>
          <p:nvPr/>
        </p:nvSpPr>
        <p:spPr>
          <a:xfrm>
            <a:off x="0" y="4698000"/>
            <a:ext cx="9144000" cy="445500"/>
          </a:xfrm>
          <a:prstGeom prst="rect">
            <a:avLst/>
          </a:prstGeom>
          <a:solidFill>
            <a:srgbClr val="1F2F4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MA_Lockup1.png" id="58" name="Google Shape;58;p13"/>
          <p:cNvPicPr preferRelativeResize="0"/>
          <p:nvPr/>
        </p:nvPicPr>
        <p:blipFill rotWithShape="1">
          <a:blip r:embed="rId1">
            <a:alphaModFix/>
          </a:blip>
          <a:srcRect b="0" l="0" r="0" t="0"/>
          <a:stretch/>
        </p:blipFill>
        <p:spPr>
          <a:xfrm>
            <a:off x="207355" y="4798904"/>
            <a:ext cx="1801500" cy="269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bit.ly/TU-AMA-general-body-slack"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40.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1.jpg"/><Relationship Id="rId7" Type="http://schemas.openxmlformats.org/officeDocument/2006/relationships/image" Target="../media/image32.jpg"/><Relationship Id="rId8" Type="http://schemas.openxmlformats.org/officeDocument/2006/relationships/image" Target="../media/image3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4.jp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hyperlink" Target="mailto:michael.breen@temple.edu" TargetMode="External"/><Relationship Id="rId4"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nvSpPr>
        <p:spPr>
          <a:xfrm>
            <a:off x="822963" y="-202850"/>
            <a:ext cx="7643700" cy="121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rgbClr val="000000"/>
                </a:solidFill>
                <a:latin typeface="Montserrat"/>
                <a:ea typeface="Montserrat"/>
                <a:cs typeface="Montserrat"/>
                <a:sym typeface="Montserrat"/>
              </a:rPr>
              <a:t>Scan with your Suitable App! </a:t>
            </a:r>
            <a:endParaRPr b="0" i="0" sz="2000" u="none" cap="none" strike="noStrike">
              <a:solidFill>
                <a:srgbClr val="000000"/>
              </a:solidFill>
              <a:latin typeface="Montserrat"/>
              <a:ea typeface="Montserrat"/>
              <a:cs typeface="Montserrat"/>
              <a:sym typeface="Montserrat"/>
            </a:endParaRPr>
          </a:p>
        </p:txBody>
      </p:sp>
      <p:pic>
        <p:nvPicPr>
          <p:cNvPr id="140" name="Google Shape;140;p25"/>
          <p:cNvPicPr preferRelativeResize="0"/>
          <p:nvPr/>
        </p:nvPicPr>
        <p:blipFill rotWithShape="1">
          <a:blip r:embed="rId3">
            <a:alphaModFix/>
          </a:blip>
          <a:srcRect b="7197" l="11342" r="11342" t="6297"/>
          <a:stretch/>
        </p:blipFill>
        <p:spPr>
          <a:xfrm rot="55">
            <a:off x="295409" y="115910"/>
            <a:ext cx="614307" cy="687349"/>
          </a:xfrm>
          <a:prstGeom prst="rect">
            <a:avLst/>
          </a:prstGeom>
          <a:noFill/>
          <a:ln>
            <a:noFill/>
          </a:ln>
        </p:spPr>
      </p:pic>
      <p:pic>
        <p:nvPicPr>
          <p:cNvPr id="141" name="Google Shape;141;p25"/>
          <p:cNvPicPr preferRelativeResize="0"/>
          <p:nvPr/>
        </p:nvPicPr>
        <p:blipFill rotWithShape="1">
          <a:blip r:embed="rId3">
            <a:alphaModFix/>
          </a:blip>
          <a:srcRect b="7197" l="11342" r="11342" t="6297"/>
          <a:stretch/>
        </p:blipFill>
        <p:spPr>
          <a:xfrm rot="55">
            <a:off x="8234284" y="138523"/>
            <a:ext cx="614307" cy="687349"/>
          </a:xfrm>
          <a:prstGeom prst="rect">
            <a:avLst/>
          </a:prstGeom>
          <a:noFill/>
          <a:ln>
            <a:noFill/>
          </a:ln>
        </p:spPr>
      </p:pic>
      <p:pic>
        <p:nvPicPr>
          <p:cNvPr id="142" name="Google Shape;142;p25"/>
          <p:cNvPicPr preferRelativeResize="0"/>
          <p:nvPr/>
        </p:nvPicPr>
        <p:blipFill rotWithShape="1">
          <a:blip r:embed="rId4">
            <a:alphaModFix/>
          </a:blip>
          <a:srcRect b="39" l="0" r="0" t="49"/>
          <a:stretch/>
        </p:blipFill>
        <p:spPr>
          <a:xfrm>
            <a:off x="5428025" y="1176450"/>
            <a:ext cx="2806250" cy="2790600"/>
          </a:xfrm>
          <a:prstGeom prst="rect">
            <a:avLst/>
          </a:prstGeom>
          <a:noFill/>
          <a:ln>
            <a:noFill/>
          </a:ln>
        </p:spPr>
      </p:pic>
      <p:pic>
        <p:nvPicPr>
          <p:cNvPr id="143" name="Google Shape;143;p25"/>
          <p:cNvPicPr preferRelativeResize="0"/>
          <p:nvPr/>
        </p:nvPicPr>
        <p:blipFill>
          <a:blip r:embed="rId5">
            <a:alphaModFix/>
          </a:blip>
          <a:stretch>
            <a:fillRect/>
          </a:stretch>
        </p:blipFill>
        <p:spPr>
          <a:xfrm>
            <a:off x="553125" y="1458625"/>
            <a:ext cx="4572000" cy="20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34"/>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4"/>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249" name="Google Shape;249;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250" name="Google Shape;250;p34"/>
          <p:cNvSpPr txBox="1"/>
          <p:nvPr/>
        </p:nvSpPr>
        <p:spPr>
          <a:xfrm>
            <a:off x="287975" y="186500"/>
            <a:ext cx="8624700" cy="7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lang="en" sz="3400">
                <a:latin typeface="Oswald"/>
                <a:ea typeface="Oswald"/>
                <a:cs typeface="Oswald"/>
                <a:sym typeface="Oswald"/>
              </a:rPr>
              <a:t>Join our Slack Channel! </a:t>
            </a:r>
            <a:endParaRPr b="0" i="0" sz="3400" u="none" cap="none" strike="noStrike">
              <a:solidFill>
                <a:srgbClr val="000000"/>
              </a:solidFill>
              <a:latin typeface="Oswald"/>
              <a:ea typeface="Oswald"/>
              <a:cs typeface="Oswald"/>
              <a:sym typeface="Oswald"/>
            </a:endParaRPr>
          </a:p>
        </p:txBody>
      </p:sp>
      <p:cxnSp>
        <p:nvCxnSpPr>
          <p:cNvPr id="251" name="Google Shape;251;p34"/>
          <p:cNvCxnSpPr/>
          <p:nvPr/>
        </p:nvCxnSpPr>
        <p:spPr>
          <a:xfrm flipH="1" rot="10800000">
            <a:off x="253050" y="834775"/>
            <a:ext cx="8637900" cy="9900"/>
          </a:xfrm>
          <a:prstGeom prst="straightConnector1">
            <a:avLst/>
          </a:prstGeom>
          <a:noFill/>
          <a:ln cap="flat" cmpd="sng" w="38100">
            <a:solidFill>
              <a:srgbClr val="000000"/>
            </a:solidFill>
            <a:prstDash val="solid"/>
            <a:round/>
            <a:headEnd len="sm" w="sm" type="none"/>
            <a:tailEnd len="sm" w="sm" type="none"/>
          </a:ln>
        </p:spPr>
      </p:cxnSp>
      <p:sp>
        <p:nvSpPr>
          <p:cNvPr id="252" name="Google Shape;252;p34"/>
          <p:cNvSpPr txBox="1"/>
          <p:nvPr/>
        </p:nvSpPr>
        <p:spPr>
          <a:xfrm>
            <a:off x="287975" y="1091388"/>
            <a:ext cx="4284000" cy="3153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b="1" i="1" sz="1800">
              <a:solidFill>
                <a:schemeClr val="dk1"/>
              </a:solidFill>
            </a:endParaRPr>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rPr lang="en" sz="1200"/>
              <a:t>:</a:t>
            </a:r>
            <a:endParaRPr sz="1200"/>
          </a:p>
        </p:txBody>
      </p:sp>
      <p:sp>
        <p:nvSpPr>
          <p:cNvPr id="253" name="Google Shape;253;p34"/>
          <p:cNvSpPr txBox="1"/>
          <p:nvPr/>
        </p:nvSpPr>
        <p:spPr>
          <a:xfrm>
            <a:off x="6867575" y="423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endParaRPr>
          </a:p>
        </p:txBody>
      </p:sp>
      <p:sp>
        <p:nvSpPr>
          <p:cNvPr id="254" name="Google Shape;254;p34"/>
          <p:cNvSpPr txBox="1"/>
          <p:nvPr/>
        </p:nvSpPr>
        <p:spPr>
          <a:xfrm>
            <a:off x="1976675" y="4102650"/>
            <a:ext cx="4890900" cy="45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50">
                <a:highlight>
                  <a:srgbClr val="F8F8F8"/>
                </a:highlight>
              </a:rPr>
              <a:t> </a:t>
            </a:r>
            <a:r>
              <a:rPr lang="en" sz="1750" u="sng">
                <a:solidFill>
                  <a:schemeClr val="hlink"/>
                </a:solidFill>
                <a:highlight>
                  <a:srgbClr val="F8F8F8"/>
                </a:highlight>
                <a:hlinkClick r:id="rId3"/>
              </a:rPr>
              <a:t>https://bit.ly/TU-AMA-general-body-slack</a:t>
            </a:r>
            <a:endParaRPr sz="2000"/>
          </a:p>
        </p:txBody>
      </p:sp>
      <p:pic>
        <p:nvPicPr>
          <p:cNvPr id="255" name="Google Shape;255;p34"/>
          <p:cNvPicPr preferRelativeResize="0"/>
          <p:nvPr/>
        </p:nvPicPr>
        <p:blipFill>
          <a:blip r:embed="rId4">
            <a:alphaModFix/>
          </a:blip>
          <a:stretch>
            <a:fillRect/>
          </a:stretch>
        </p:blipFill>
        <p:spPr>
          <a:xfrm>
            <a:off x="2999250" y="1148875"/>
            <a:ext cx="2845751" cy="2845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5"/>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98"/>
        </a:solidFill>
      </p:bgPr>
    </p:bg>
    <p:spTree>
      <p:nvGrpSpPr>
        <p:cNvPr id="269" name="Shape 269"/>
        <p:cNvGrpSpPr/>
        <p:nvPr/>
      </p:nvGrpSpPr>
      <p:grpSpPr>
        <a:xfrm>
          <a:off x="0" y="0"/>
          <a:ext cx="0" cy="0"/>
          <a:chOff x="0" y="0"/>
          <a:chExt cx="0" cy="0"/>
        </a:xfrm>
      </p:grpSpPr>
      <p:sp>
        <p:nvSpPr>
          <p:cNvPr id="270" name="Google Shape;270;p37"/>
          <p:cNvSpPr/>
          <p:nvPr/>
        </p:nvSpPr>
        <p:spPr>
          <a:xfrm rot="-2229909">
            <a:off x="3010065" y="2731040"/>
            <a:ext cx="8115348" cy="4114916"/>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1" name="Google Shape;271;p37"/>
          <p:cNvSpPr/>
          <p:nvPr/>
        </p:nvSpPr>
        <p:spPr>
          <a:xfrm rot="-3000027">
            <a:off x="7266553" y="-2246491"/>
            <a:ext cx="3755241" cy="4114923"/>
          </a:xfrm>
          <a:prstGeom prst="rect">
            <a:avLst/>
          </a:prstGeom>
          <a:solidFill>
            <a:srgbClr val="E1EB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2" name="Google Shape;272;p37"/>
          <p:cNvSpPr/>
          <p:nvPr/>
        </p:nvSpPr>
        <p:spPr>
          <a:xfrm rot="-3000027">
            <a:off x="-1010747" y="2815117"/>
            <a:ext cx="3755241" cy="5631708"/>
          </a:xfrm>
          <a:prstGeom prst="rect">
            <a:avLst/>
          </a:prstGeom>
          <a:solidFill>
            <a:srgbClr val="0453F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73" name="Google Shape;273;p37"/>
          <p:cNvPicPr preferRelativeResize="0"/>
          <p:nvPr/>
        </p:nvPicPr>
        <p:blipFill rotWithShape="1">
          <a:blip r:embed="rId3">
            <a:alphaModFix/>
          </a:blip>
          <a:srcRect b="0" l="0" r="0" t="0"/>
          <a:stretch/>
        </p:blipFill>
        <p:spPr>
          <a:xfrm>
            <a:off x="6361073" y="2890106"/>
            <a:ext cx="2040896" cy="1993275"/>
          </a:xfrm>
          <a:prstGeom prst="rect">
            <a:avLst/>
          </a:prstGeom>
          <a:noFill/>
          <a:ln>
            <a:noFill/>
          </a:ln>
        </p:spPr>
      </p:pic>
      <p:grpSp>
        <p:nvGrpSpPr>
          <p:cNvPr id="274" name="Google Shape;274;p37"/>
          <p:cNvGrpSpPr/>
          <p:nvPr/>
        </p:nvGrpSpPr>
        <p:grpSpPr>
          <a:xfrm>
            <a:off x="754065" y="382822"/>
            <a:ext cx="8087726" cy="3359250"/>
            <a:chOff x="0" y="-66675"/>
            <a:chExt cx="21567268" cy="8958000"/>
          </a:xfrm>
        </p:grpSpPr>
        <p:sp>
          <p:nvSpPr>
            <p:cNvPr id="275" name="Google Shape;275;p37"/>
            <p:cNvSpPr txBox="1"/>
            <p:nvPr/>
          </p:nvSpPr>
          <p:spPr>
            <a:xfrm>
              <a:off x="0" y="-66675"/>
              <a:ext cx="13599600" cy="89580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1" i="0" lang="en" sz="6200" u="none" cap="none" strike="noStrike">
                  <a:solidFill>
                    <a:srgbClr val="0453F1"/>
                  </a:solidFill>
                  <a:latin typeface="IBM Plex Sans"/>
                  <a:ea typeface="IBM Plex Sans"/>
                  <a:cs typeface="IBM Plex Sans"/>
                  <a:sym typeface="IBM Plex Sans"/>
                </a:rPr>
                <a:t>Adobe Lightroom</a:t>
              </a:r>
              <a:endParaRPr sz="700">
                <a:solidFill>
                  <a:srgbClr val="0453F1"/>
                </a:solidFill>
              </a:endParaRPr>
            </a:p>
            <a:p>
              <a:pPr indent="0" lvl="0" marL="0" marR="0" rtl="0" algn="ctr">
                <a:lnSpc>
                  <a:spcPct val="126002"/>
                </a:lnSpc>
                <a:spcBef>
                  <a:spcPts val="0"/>
                </a:spcBef>
                <a:spcAft>
                  <a:spcPts val="0"/>
                </a:spcAft>
                <a:buNone/>
              </a:pPr>
              <a:r>
                <a:rPr b="1" i="0" lang="en" sz="6200" u="none" cap="none" strike="noStrike">
                  <a:solidFill>
                    <a:srgbClr val="0453F1"/>
                  </a:solidFill>
                  <a:latin typeface="IBM Plex Sans"/>
                  <a:ea typeface="IBM Plex Sans"/>
                  <a:cs typeface="IBM Plex Sans"/>
                  <a:sym typeface="IBM Plex Sans"/>
                </a:rPr>
                <a:t>Workshop</a:t>
              </a:r>
              <a:endParaRPr sz="700">
                <a:solidFill>
                  <a:srgbClr val="0453F1"/>
                </a:solidFill>
              </a:endParaRPr>
            </a:p>
          </p:txBody>
        </p:sp>
        <p:sp>
          <p:nvSpPr>
            <p:cNvPr id="276" name="Google Shape;276;p37"/>
            <p:cNvSpPr txBox="1"/>
            <p:nvPr/>
          </p:nvSpPr>
          <p:spPr>
            <a:xfrm>
              <a:off x="11075068" y="7933957"/>
              <a:ext cx="10492200" cy="369300"/>
            </a:xfrm>
            <a:prstGeom prst="rect">
              <a:avLst/>
            </a:prstGeom>
            <a:noFill/>
            <a:ln>
              <a:noFill/>
            </a:ln>
          </p:spPr>
          <p:txBody>
            <a:bodyPr anchorCtr="0" anchor="t" bIns="0" lIns="0" spcFirstLastPara="1" rIns="0" wrap="square" tIns="0">
              <a:spAutoFit/>
            </a:bodyPr>
            <a:lstStyle/>
            <a:p>
              <a:pPr indent="0" lvl="0" marL="0" marR="0" rtl="0" algn="l">
                <a:lnSpc>
                  <a:spcPct val="156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BFF"/>
        </a:solidFill>
      </p:bgPr>
    </p:bg>
    <p:spTree>
      <p:nvGrpSpPr>
        <p:cNvPr id="280" name="Shape 280"/>
        <p:cNvGrpSpPr/>
        <p:nvPr/>
      </p:nvGrpSpPr>
      <p:grpSpPr>
        <a:xfrm>
          <a:off x="0" y="0"/>
          <a:ext cx="0" cy="0"/>
          <a:chOff x="0" y="0"/>
          <a:chExt cx="0" cy="0"/>
        </a:xfrm>
      </p:grpSpPr>
      <p:sp>
        <p:nvSpPr>
          <p:cNvPr id="281" name="Google Shape;281;p38"/>
          <p:cNvSpPr txBox="1"/>
          <p:nvPr/>
        </p:nvSpPr>
        <p:spPr>
          <a:xfrm>
            <a:off x="133905" y="2024063"/>
            <a:ext cx="27141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7200" u="none" cap="none" strike="noStrike">
                <a:solidFill>
                  <a:srgbClr val="0453F1"/>
                </a:solidFill>
                <a:latin typeface="IBM Plex Sans"/>
                <a:ea typeface="IBM Plex Sans"/>
                <a:cs typeface="IBM Plex Sans"/>
                <a:sym typeface="IBM Plex Sans"/>
              </a:rPr>
              <a:t>Hello!</a:t>
            </a:r>
            <a:endParaRPr sz="700"/>
          </a:p>
        </p:txBody>
      </p:sp>
      <p:sp>
        <p:nvSpPr>
          <p:cNvPr id="282" name="Google Shape;282;p38"/>
          <p:cNvSpPr/>
          <p:nvPr/>
        </p:nvSpPr>
        <p:spPr>
          <a:xfrm>
            <a:off x="2847975" y="580557"/>
            <a:ext cx="2714625" cy="2581717"/>
          </a:xfrm>
          <a:custGeom>
            <a:rect b="b" l="l" r="r" t="t"/>
            <a:pathLst>
              <a:path extrusionOk="0" h="6039104" w="6350000">
                <a:moveTo>
                  <a:pt x="3175000" y="0"/>
                </a:moveTo>
                <a:lnTo>
                  <a:pt x="0" y="2306701"/>
                </a:lnTo>
                <a:lnTo>
                  <a:pt x="1212723" y="6039104"/>
                </a:lnTo>
                <a:lnTo>
                  <a:pt x="5137277" y="6039104"/>
                </a:lnTo>
                <a:lnTo>
                  <a:pt x="6350000" y="2306701"/>
                </a:lnTo>
                <a:close/>
              </a:path>
            </a:pathLst>
          </a:custGeom>
          <a:blipFill rotWithShape="1">
            <a:blip r:embed="rId3">
              <a:alphaModFix/>
            </a:blip>
            <a:stretch>
              <a:fillRect b="-5149" l="0" r="0" t="0"/>
            </a:stretch>
          </a:blipFill>
          <a:ln>
            <a:noFill/>
          </a:ln>
        </p:spPr>
      </p:sp>
      <p:sp>
        <p:nvSpPr>
          <p:cNvPr id="283" name="Google Shape;283;p38"/>
          <p:cNvSpPr/>
          <p:nvPr/>
        </p:nvSpPr>
        <p:spPr>
          <a:xfrm>
            <a:off x="6071382" y="580557"/>
            <a:ext cx="2714625" cy="2581717"/>
          </a:xfrm>
          <a:custGeom>
            <a:rect b="b" l="l" r="r" t="t"/>
            <a:pathLst>
              <a:path extrusionOk="0" h="6039104" w="6350000">
                <a:moveTo>
                  <a:pt x="3175000" y="0"/>
                </a:moveTo>
                <a:lnTo>
                  <a:pt x="0" y="2306701"/>
                </a:lnTo>
                <a:lnTo>
                  <a:pt x="1212723" y="6039104"/>
                </a:lnTo>
                <a:lnTo>
                  <a:pt x="5137277" y="6039104"/>
                </a:lnTo>
                <a:lnTo>
                  <a:pt x="6350000" y="2306701"/>
                </a:lnTo>
                <a:close/>
              </a:path>
            </a:pathLst>
          </a:custGeom>
          <a:blipFill rotWithShape="1">
            <a:blip r:embed="rId4">
              <a:alphaModFix/>
            </a:blip>
            <a:stretch>
              <a:fillRect b="0" l="-21338" r="-21348" t="0"/>
            </a:stretch>
          </a:blipFill>
          <a:ln>
            <a:noFill/>
          </a:ln>
        </p:spPr>
      </p:sp>
      <p:grpSp>
        <p:nvGrpSpPr>
          <p:cNvPr id="284" name="Google Shape;284;p38"/>
          <p:cNvGrpSpPr/>
          <p:nvPr/>
        </p:nvGrpSpPr>
        <p:grpSpPr>
          <a:xfrm>
            <a:off x="3101829" y="3350132"/>
            <a:ext cx="2196788" cy="821727"/>
            <a:chOff x="0" y="0"/>
            <a:chExt cx="5858100" cy="2191272"/>
          </a:xfrm>
        </p:grpSpPr>
        <p:sp>
          <p:nvSpPr>
            <p:cNvPr id="285" name="Google Shape;285;p38"/>
            <p:cNvSpPr txBox="1"/>
            <p:nvPr/>
          </p:nvSpPr>
          <p:spPr>
            <a:xfrm>
              <a:off x="0" y="0"/>
              <a:ext cx="5858100" cy="10671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2600" u="none" cap="none" strike="noStrike">
                  <a:solidFill>
                    <a:srgbClr val="004A98"/>
                  </a:solidFill>
                  <a:latin typeface="IBM Plex Sans"/>
                  <a:ea typeface="IBM Plex Sans"/>
                  <a:cs typeface="IBM Plex Sans"/>
                  <a:sym typeface="IBM Plex Sans"/>
                </a:rPr>
                <a:t>Michael Breen</a:t>
              </a:r>
              <a:endParaRPr sz="700"/>
            </a:p>
          </p:txBody>
        </p:sp>
        <p:sp>
          <p:nvSpPr>
            <p:cNvPr id="286" name="Google Shape;286;p38"/>
            <p:cNvSpPr txBox="1"/>
            <p:nvPr/>
          </p:nvSpPr>
          <p:spPr>
            <a:xfrm>
              <a:off x="0" y="1452372"/>
              <a:ext cx="5858100" cy="738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800" u="none" cap="none" strike="noStrike">
                  <a:solidFill>
                    <a:srgbClr val="004A98"/>
                  </a:solidFill>
                  <a:latin typeface="IBM Plex Sans"/>
                  <a:ea typeface="IBM Plex Sans"/>
                  <a:cs typeface="IBM Plex Sans"/>
                  <a:sym typeface="IBM Plex Sans"/>
                </a:rPr>
                <a:t>President</a:t>
              </a:r>
              <a:endParaRPr sz="700"/>
            </a:p>
          </p:txBody>
        </p:sp>
      </p:grpSp>
      <p:grpSp>
        <p:nvGrpSpPr>
          <p:cNvPr id="287" name="Google Shape;287;p38"/>
          <p:cNvGrpSpPr/>
          <p:nvPr/>
        </p:nvGrpSpPr>
        <p:grpSpPr>
          <a:xfrm>
            <a:off x="5967617" y="3350132"/>
            <a:ext cx="2912063" cy="1209627"/>
            <a:chOff x="0" y="0"/>
            <a:chExt cx="7765500" cy="3225672"/>
          </a:xfrm>
        </p:grpSpPr>
        <p:sp>
          <p:nvSpPr>
            <p:cNvPr id="288" name="Google Shape;288;p38"/>
            <p:cNvSpPr txBox="1"/>
            <p:nvPr/>
          </p:nvSpPr>
          <p:spPr>
            <a:xfrm>
              <a:off x="0" y="0"/>
              <a:ext cx="7765500" cy="10671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2600" u="none" cap="none" strike="noStrike">
                  <a:solidFill>
                    <a:srgbClr val="004A98"/>
                  </a:solidFill>
                  <a:latin typeface="IBM Plex Sans"/>
                  <a:ea typeface="IBM Plex Sans"/>
                  <a:cs typeface="IBM Plex Sans"/>
                  <a:sym typeface="IBM Plex Sans"/>
                </a:rPr>
                <a:t>Madeline Collyer</a:t>
              </a:r>
              <a:endParaRPr sz="700"/>
            </a:p>
          </p:txBody>
        </p:sp>
        <p:sp>
          <p:nvSpPr>
            <p:cNvPr id="289" name="Google Shape;289;p38"/>
            <p:cNvSpPr txBox="1"/>
            <p:nvPr/>
          </p:nvSpPr>
          <p:spPr>
            <a:xfrm>
              <a:off x="0" y="1452372"/>
              <a:ext cx="7765500" cy="177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4A98"/>
                  </a:solidFill>
                  <a:latin typeface="IBM Plex Sans"/>
                  <a:ea typeface="IBM Plex Sans"/>
                  <a:cs typeface="IBM Plex Sans"/>
                  <a:sym typeface="IBM Plex Sans"/>
                </a:rPr>
                <a:t>Director of Media Relations- Content Creation</a:t>
              </a:r>
              <a:endParaRPr sz="7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39"/>
          <p:cNvPicPr preferRelativeResize="0"/>
          <p:nvPr/>
        </p:nvPicPr>
        <p:blipFill rotWithShape="1">
          <a:blip r:embed="rId3">
            <a:alphaModFix/>
          </a:blip>
          <a:srcRect b="37799" l="0" r="0" t="0"/>
          <a:stretch/>
        </p:blipFill>
        <p:spPr>
          <a:xfrm>
            <a:off x="97942" y="2077032"/>
            <a:ext cx="2683891" cy="1218036"/>
          </a:xfrm>
          <a:prstGeom prst="rect">
            <a:avLst/>
          </a:prstGeom>
          <a:noFill/>
          <a:ln>
            <a:noFill/>
          </a:ln>
        </p:spPr>
      </p:pic>
      <p:sp>
        <p:nvSpPr>
          <p:cNvPr id="295" name="Google Shape;295;p39"/>
          <p:cNvSpPr/>
          <p:nvPr/>
        </p:nvSpPr>
        <p:spPr>
          <a:xfrm rot="-3344546">
            <a:off x="6730700" y="-4400425"/>
            <a:ext cx="4427141" cy="6355679"/>
          </a:xfrm>
          <a:prstGeom prst="rect">
            <a:avLst/>
          </a:prstGeom>
          <a:solidFill>
            <a:srgbClr val="0453F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39"/>
          <p:cNvSpPr/>
          <p:nvPr/>
        </p:nvSpPr>
        <p:spPr>
          <a:xfrm rot="-3387173">
            <a:off x="6377960" y="1683151"/>
            <a:ext cx="6903626" cy="3445531"/>
          </a:xfrm>
          <a:prstGeom prst="rect">
            <a:avLst/>
          </a:prstGeom>
          <a:solidFill>
            <a:srgbClr val="E1EB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97" name="Google Shape;297;p39"/>
          <p:cNvPicPr preferRelativeResize="0"/>
          <p:nvPr/>
        </p:nvPicPr>
        <p:blipFill rotWithShape="1">
          <a:blip r:embed="rId4">
            <a:alphaModFix/>
          </a:blip>
          <a:srcRect b="0" l="0" r="0" t="0"/>
          <a:stretch/>
        </p:blipFill>
        <p:spPr>
          <a:xfrm>
            <a:off x="7335633" y="4257920"/>
            <a:ext cx="1608625" cy="584954"/>
          </a:xfrm>
          <a:prstGeom prst="rect">
            <a:avLst/>
          </a:prstGeom>
          <a:noFill/>
          <a:ln>
            <a:noFill/>
          </a:ln>
        </p:spPr>
      </p:pic>
      <p:pic>
        <p:nvPicPr>
          <p:cNvPr id="298" name="Google Shape;298;p39"/>
          <p:cNvPicPr preferRelativeResize="0"/>
          <p:nvPr/>
        </p:nvPicPr>
        <p:blipFill rotWithShape="1">
          <a:blip r:embed="rId5">
            <a:alphaModFix/>
          </a:blip>
          <a:srcRect b="28537" l="13292" r="11184" t="33422"/>
          <a:stretch/>
        </p:blipFill>
        <p:spPr>
          <a:xfrm>
            <a:off x="2781833" y="2150812"/>
            <a:ext cx="2559717" cy="368372"/>
          </a:xfrm>
          <a:prstGeom prst="rect">
            <a:avLst/>
          </a:prstGeom>
          <a:noFill/>
          <a:ln>
            <a:noFill/>
          </a:ln>
        </p:spPr>
      </p:pic>
      <p:pic>
        <p:nvPicPr>
          <p:cNvPr id="299" name="Google Shape;299;p39"/>
          <p:cNvPicPr preferRelativeResize="0"/>
          <p:nvPr/>
        </p:nvPicPr>
        <p:blipFill rotWithShape="1">
          <a:blip r:embed="rId6">
            <a:alphaModFix/>
          </a:blip>
          <a:srcRect b="0" l="0" r="0" t="0"/>
          <a:stretch/>
        </p:blipFill>
        <p:spPr>
          <a:xfrm rot="10800000">
            <a:off x="1644534" y="2395708"/>
            <a:ext cx="568334" cy="292692"/>
          </a:xfrm>
          <a:prstGeom prst="rect">
            <a:avLst/>
          </a:prstGeom>
          <a:noFill/>
          <a:ln>
            <a:noFill/>
          </a:ln>
        </p:spPr>
      </p:pic>
      <p:pic>
        <p:nvPicPr>
          <p:cNvPr id="300" name="Google Shape;300;p39"/>
          <p:cNvPicPr preferRelativeResize="0"/>
          <p:nvPr/>
        </p:nvPicPr>
        <p:blipFill rotWithShape="1">
          <a:blip r:embed="rId6">
            <a:alphaModFix/>
          </a:blip>
          <a:srcRect b="0" l="0" r="0" t="0"/>
          <a:stretch/>
        </p:blipFill>
        <p:spPr>
          <a:xfrm rot="10800000">
            <a:off x="5419797" y="2165150"/>
            <a:ext cx="659606" cy="339697"/>
          </a:xfrm>
          <a:prstGeom prst="rect">
            <a:avLst/>
          </a:prstGeom>
          <a:noFill/>
          <a:ln>
            <a:noFill/>
          </a:ln>
        </p:spPr>
      </p:pic>
      <p:pic>
        <p:nvPicPr>
          <p:cNvPr id="301" name="Google Shape;301;p39"/>
          <p:cNvPicPr preferRelativeResize="0"/>
          <p:nvPr/>
        </p:nvPicPr>
        <p:blipFill rotWithShape="1">
          <a:blip r:embed="rId7">
            <a:alphaModFix/>
          </a:blip>
          <a:srcRect b="19048" l="0" r="0" t="20822"/>
          <a:stretch/>
        </p:blipFill>
        <p:spPr>
          <a:xfrm>
            <a:off x="711853" y="3611793"/>
            <a:ext cx="4849999" cy="1122686"/>
          </a:xfrm>
          <a:prstGeom prst="rect">
            <a:avLst/>
          </a:prstGeom>
          <a:noFill/>
          <a:ln>
            <a:noFill/>
          </a:ln>
        </p:spPr>
      </p:pic>
      <p:pic>
        <p:nvPicPr>
          <p:cNvPr id="302" name="Google Shape;302;p39"/>
          <p:cNvPicPr preferRelativeResize="0"/>
          <p:nvPr/>
        </p:nvPicPr>
        <p:blipFill rotWithShape="1">
          <a:blip r:embed="rId8">
            <a:alphaModFix/>
          </a:blip>
          <a:srcRect b="0" l="0" r="0" t="0"/>
          <a:stretch/>
        </p:blipFill>
        <p:spPr>
          <a:xfrm>
            <a:off x="6079404" y="3728044"/>
            <a:ext cx="1075317" cy="1050226"/>
          </a:xfrm>
          <a:prstGeom prst="rect">
            <a:avLst/>
          </a:prstGeom>
          <a:noFill/>
          <a:ln>
            <a:noFill/>
          </a:ln>
        </p:spPr>
      </p:pic>
      <p:pic>
        <p:nvPicPr>
          <p:cNvPr id="303" name="Google Shape;303;p39"/>
          <p:cNvPicPr preferRelativeResize="0"/>
          <p:nvPr/>
        </p:nvPicPr>
        <p:blipFill rotWithShape="1">
          <a:blip r:embed="rId6">
            <a:alphaModFix/>
          </a:blip>
          <a:srcRect b="0" l="0" r="0" t="0"/>
          <a:stretch/>
        </p:blipFill>
        <p:spPr>
          <a:xfrm rot="5400000">
            <a:off x="7810142" y="3771748"/>
            <a:ext cx="659607" cy="339698"/>
          </a:xfrm>
          <a:prstGeom prst="rect">
            <a:avLst/>
          </a:prstGeom>
          <a:noFill/>
          <a:ln>
            <a:noFill/>
          </a:ln>
        </p:spPr>
      </p:pic>
      <p:pic>
        <p:nvPicPr>
          <p:cNvPr id="304" name="Google Shape;304;p39"/>
          <p:cNvPicPr preferRelativeResize="0"/>
          <p:nvPr/>
        </p:nvPicPr>
        <p:blipFill rotWithShape="1">
          <a:blip r:embed="rId6">
            <a:alphaModFix/>
          </a:blip>
          <a:srcRect b="0" l="0" r="0" t="0"/>
          <a:stretch/>
        </p:blipFill>
        <p:spPr>
          <a:xfrm rot="10800000">
            <a:off x="1958030" y="4377035"/>
            <a:ext cx="566828" cy="291917"/>
          </a:xfrm>
          <a:prstGeom prst="rect">
            <a:avLst/>
          </a:prstGeom>
          <a:noFill/>
          <a:ln>
            <a:noFill/>
          </a:ln>
        </p:spPr>
      </p:pic>
      <p:pic>
        <p:nvPicPr>
          <p:cNvPr id="305" name="Google Shape;305;p39"/>
          <p:cNvPicPr preferRelativeResize="0"/>
          <p:nvPr/>
        </p:nvPicPr>
        <p:blipFill rotWithShape="1">
          <a:blip r:embed="rId9">
            <a:alphaModFix/>
          </a:blip>
          <a:srcRect b="4104" l="7763" r="8673" t="0"/>
          <a:stretch/>
        </p:blipFill>
        <p:spPr>
          <a:xfrm>
            <a:off x="6155604" y="2446421"/>
            <a:ext cx="2863356" cy="755798"/>
          </a:xfrm>
          <a:prstGeom prst="rect">
            <a:avLst/>
          </a:prstGeom>
          <a:noFill/>
          <a:ln>
            <a:noFill/>
          </a:ln>
        </p:spPr>
      </p:pic>
      <p:grpSp>
        <p:nvGrpSpPr>
          <p:cNvPr id="306" name="Google Shape;306;p39"/>
          <p:cNvGrpSpPr/>
          <p:nvPr/>
        </p:nvGrpSpPr>
        <p:grpSpPr>
          <a:xfrm>
            <a:off x="212720" y="246806"/>
            <a:ext cx="6273675" cy="1702793"/>
            <a:chOff x="0" y="9525"/>
            <a:chExt cx="16729800" cy="4540781"/>
          </a:xfrm>
        </p:grpSpPr>
        <p:sp>
          <p:nvSpPr>
            <p:cNvPr id="307" name="Google Shape;307;p39"/>
            <p:cNvSpPr txBox="1"/>
            <p:nvPr/>
          </p:nvSpPr>
          <p:spPr>
            <a:xfrm>
              <a:off x="0" y="4181006"/>
              <a:ext cx="16729800" cy="369300"/>
            </a:xfrm>
            <a:prstGeom prst="rect">
              <a:avLst/>
            </a:prstGeom>
            <a:noFill/>
            <a:ln>
              <a:noFill/>
            </a:ln>
          </p:spPr>
          <p:txBody>
            <a:bodyPr anchorCtr="0" anchor="t" bIns="0" lIns="0" spcFirstLastPara="1" rIns="0" wrap="square" tIns="0">
              <a:spAutoFit/>
            </a:bodyPr>
            <a:lstStyle/>
            <a:p>
              <a:pPr indent="0" lvl="0" marL="0" marR="0" rtl="0" algn="l">
                <a:lnSpc>
                  <a:spcPct val="2332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sp>
          <p:nvSpPr>
            <p:cNvPr id="308" name="Google Shape;308;p39"/>
            <p:cNvSpPr txBox="1"/>
            <p:nvPr/>
          </p:nvSpPr>
          <p:spPr>
            <a:xfrm>
              <a:off x="0" y="9525"/>
              <a:ext cx="16729800" cy="3973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400" u="none" cap="none" strike="noStrike">
                  <a:solidFill>
                    <a:srgbClr val="0453F1"/>
                  </a:solidFill>
                  <a:latin typeface="IBM Plex Sans"/>
                  <a:ea typeface="IBM Plex Sans"/>
                  <a:cs typeface="IBM Plex Sans"/>
                  <a:sym typeface="IBM Plex Sans"/>
                </a:rPr>
                <a:t>Did you download Adobe Creative Cloud?</a:t>
              </a:r>
              <a:endParaRPr sz="700"/>
            </a:p>
          </p:txBody>
        </p:sp>
      </p:grpSp>
      <p:sp>
        <p:nvSpPr>
          <p:cNvPr id="309" name="Google Shape;309;p39"/>
          <p:cNvSpPr txBox="1"/>
          <p:nvPr/>
        </p:nvSpPr>
        <p:spPr>
          <a:xfrm>
            <a:off x="1241653" y="1819857"/>
            <a:ext cx="62739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4A98"/>
                </a:solidFill>
                <a:latin typeface="IBM Plex Sans"/>
                <a:ea typeface="IBM Plex Sans"/>
                <a:cs typeface="IBM Plex Sans"/>
                <a:sym typeface="IBM Plex Sans"/>
              </a:rPr>
              <a:t>2. Click "Access Adobe Creative Cloud"</a:t>
            </a:r>
            <a:endParaRPr sz="700"/>
          </a:p>
        </p:txBody>
      </p:sp>
      <p:sp>
        <p:nvSpPr>
          <p:cNvPr id="310" name="Google Shape;310;p39"/>
          <p:cNvSpPr txBox="1"/>
          <p:nvPr/>
        </p:nvSpPr>
        <p:spPr>
          <a:xfrm>
            <a:off x="5865152" y="3321281"/>
            <a:ext cx="6273900" cy="231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500" u="none" cap="none" strike="noStrike">
                <a:solidFill>
                  <a:srgbClr val="004A98"/>
                </a:solidFill>
                <a:latin typeface="IBM Plex Sans"/>
                <a:ea typeface="IBM Plex Sans"/>
                <a:cs typeface="IBM Plex Sans"/>
                <a:sym typeface="IBM Plex Sans"/>
              </a:rPr>
              <a:t>5. Install LIGHTROOM (not classic) </a:t>
            </a:r>
            <a:endParaRPr sz="700"/>
          </a:p>
        </p:txBody>
      </p:sp>
      <p:sp>
        <p:nvSpPr>
          <p:cNvPr id="311" name="Google Shape;311;p39"/>
          <p:cNvSpPr txBox="1"/>
          <p:nvPr/>
        </p:nvSpPr>
        <p:spPr>
          <a:xfrm>
            <a:off x="4509193" y="1819857"/>
            <a:ext cx="62739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4A98"/>
                </a:solidFill>
                <a:latin typeface="IBM Plex Sans"/>
                <a:ea typeface="IBM Plex Sans"/>
                <a:cs typeface="IBM Plex Sans"/>
                <a:sym typeface="IBM Plex Sans"/>
              </a:rPr>
              <a:t>3. Log in with your TUX email</a:t>
            </a:r>
            <a:endParaRPr sz="700"/>
          </a:p>
          <a:p>
            <a:pPr indent="0" lvl="0" marL="0" marR="0" rtl="0" algn="ctr">
              <a:lnSpc>
                <a:spcPct val="140000"/>
              </a:lnSpc>
              <a:spcBef>
                <a:spcPts val="0"/>
              </a:spcBef>
              <a:spcAft>
                <a:spcPts val="0"/>
              </a:spcAft>
              <a:buNone/>
            </a:pPr>
            <a:r>
              <a:rPr b="0" i="0" lang="en" sz="1500" u="none" cap="none" strike="noStrike">
                <a:solidFill>
                  <a:srgbClr val="004A98"/>
                </a:solidFill>
                <a:latin typeface="IBM Plex Sans"/>
                <a:ea typeface="IBM Plex Sans"/>
                <a:cs typeface="IBM Plex Sans"/>
                <a:sym typeface="IBM Plex Sans"/>
              </a:rPr>
              <a:t> (as a student account)</a:t>
            </a:r>
            <a:endParaRPr sz="700"/>
          </a:p>
        </p:txBody>
      </p:sp>
      <p:sp>
        <p:nvSpPr>
          <p:cNvPr id="312" name="Google Shape;312;p39"/>
          <p:cNvSpPr txBox="1"/>
          <p:nvPr/>
        </p:nvSpPr>
        <p:spPr>
          <a:xfrm>
            <a:off x="0" y="3321281"/>
            <a:ext cx="62739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4A98"/>
                </a:solidFill>
                <a:latin typeface="IBM Plex Sans"/>
                <a:ea typeface="IBM Plex Sans"/>
                <a:cs typeface="IBM Plex Sans"/>
                <a:sym typeface="IBM Plex Sans"/>
              </a:rPr>
              <a:t>4. "Open Creative Cloud" and click DOWNLOAD to desktop</a:t>
            </a:r>
            <a:endParaRPr sz="700"/>
          </a:p>
        </p:txBody>
      </p:sp>
      <p:sp>
        <p:nvSpPr>
          <p:cNvPr id="313" name="Google Shape;313;p39"/>
          <p:cNvSpPr txBox="1"/>
          <p:nvPr/>
        </p:nvSpPr>
        <p:spPr>
          <a:xfrm>
            <a:off x="0" y="1819857"/>
            <a:ext cx="6273900" cy="231000"/>
          </a:xfrm>
          <a:prstGeom prst="rect">
            <a:avLst/>
          </a:prstGeom>
          <a:noFill/>
          <a:ln>
            <a:noFill/>
          </a:ln>
        </p:spPr>
        <p:txBody>
          <a:bodyPr anchorCtr="0" anchor="t" bIns="0" lIns="0" spcFirstLastPara="1" rIns="0" wrap="square" tIns="0">
            <a:spAutoFit/>
          </a:bodyPr>
          <a:lstStyle/>
          <a:p>
            <a:pPr indent="-323850" lvl="0" marL="457200" marR="0" rtl="0" algn="l">
              <a:lnSpc>
                <a:spcPct val="140000"/>
              </a:lnSpc>
              <a:spcBef>
                <a:spcPts val="0"/>
              </a:spcBef>
              <a:spcAft>
                <a:spcPts val="0"/>
              </a:spcAft>
              <a:buClr>
                <a:srgbClr val="004A98"/>
              </a:buClr>
              <a:buSzPts val="1500"/>
              <a:buFont typeface="IBM Plex Sans"/>
              <a:buAutoNum type="arabicPeriod"/>
            </a:pPr>
            <a:r>
              <a:rPr b="0" i="0" lang="en" sz="1500" u="none" cap="none" strike="noStrike">
                <a:solidFill>
                  <a:srgbClr val="004A98"/>
                </a:solidFill>
                <a:latin typeface="IBM Plex Sans"/>
                <a:ea typeface="IBM Plex Sans"/>
                <a:cs typeface="IBM Plex Sans"/>
                <a:sym typeface="IBM Plex Sans"/>
              </a:rPr>
              <a:t>Go to your TU PORTAL</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p:nvPr/>
        </p:nvSpPr>
        <p:spPr>
          <a:xfrm rot="1223832">
            <a:off x="-1131338" y="-1544492"/>
            <a:ext cx="4924631" cy="8418310"/>
          </a:xfrm>
          <a:custGeom>
            <a:rect b="b" l="l" r="r" t="t"/>
            <a:pathLst>
              <a:path extrusionOk="0" h="5697093" w="3332745">
                <a:moveTo>
                  <a:pt x="0" y="0"/>
                </a:moveTo>
                <a:lnTo>
                  <a:pt x="3332745" y="0"/>
                </a:lnTo>
                <a:lnTo>
                  <a:pt x="3332745" y="5697093"/>
                </a:lnTo>
                <a:lnTo>
                  <a:pt x="0" y="5697093"/>
                </a:lnTo>
                <a:close/>
              </a:path>
            </a:pathLst>
          </a:custGeom>
          <a:solidFill>
            <a:srgbClr val="E1EBFF"/>
          </a:solidFill>
          <a:ln>
            <a:noFill/>
          </a:ln>
        </p:spPr>
      </p:sp>
      <p:sp>
        <p:nvSpPr>
          <p:cNvPr id="319" name="Google Shape;319;p40"/>
          <p:cNvSpPr txBox="1"/>
          <p:nvPr/>
        </p:nvSpPr>
        <p:spPr>
          <a:xfrm>
            <a:off x="335050" y="1741929"/>
            <a:ext cx="6288300" cy="2976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700" u="none" cap="none" strike="noStrike">
                <a:solidFill>
                  <a:srgbClr val="004A98"/>
                </a:solidFill>
                <a:latin typeface="IBM Plex Sans"/>
                <a:ea typeface="IBM Plex Sans"/>
                <a:cs typeface="IBM Plex Sans"/>
                <a:sym typeface="IBM Plex Sans"/>
              </a:rPr>
              <a:t>Go to: </a:t>
            </a:r>
            <a:endParaRPr sz="700"/>
          </a:p>
          <a:p>
            <a:pPr indent="0" lvl="0" marL="0" marR="0" rtl="0" algn="l">
              <a:lnSpc>
                <a:spcPct val="130000"/>
              </a:lnSpc>
              <a:spcBef>
                <a:spcPts val="0"/>
              </a:spcBef>
              <a:spcAft>
                <a:spcPts val="0"/>
              </a:spcAft>
              <a:buNone/>
            </a:pPr>
            <a:r>
              <a:rPr b="1" i="0" lang="en" sz="2000" u="none" cap="none" strike="noStrike">
                <a:solidFill>
                  <a:srgbClr val="004A98"/>
                </a:solidFill>
                <a:latin typeface="IBM Plex Sans"/>
                <a:ea typeface="IBM Plex Sans"/>
                <a:cs typeface="IBM Plex Sans"/>
                <a:sym typeface="IBM Plex Sans"/>
              </a:rPr>
              <a:t>bit.ly/amalightroomworkshop</a:t>
            </a:r>
            <a:endParaRPr b="1" sz="100"/>
          </a:p>
          <a:p>
            <a:pPr indent="0" lvl="0" marL="0" marR="0" rtl="0" algn="l">
              <a:lnSpc>
                <a:spcPct val="130000"/>
              </a:lnSpc>
              <a:spcBef>
                <a:spcPts val="0"/>
              </a:spcBef>
              <a:spcAft>
                <a:spcPts val="0"/>
              </a:spcAft>
              <a:buNone/>
            </a:pPr>
            <a:r>
              <a:rPr b="0" i="0" lang="en" sz="2700" u="none" cap="none" strike="noStrike">
                <a:solidFill>
                  <a:srgbClr val="004A98"/>
                </a:solidFill>
                <a:latin typeface="IBM Plex Sans"/>
                <a:ea typeface="IBM Plex Sans"/>
                <a:cs typeface="IBM Plex Sans"/>
                <a:sym typeface="IBM Plex Sans"/>
              </a:rPr>
              <a:t>and download all 6 </a:t>
            </a:r>
            <a:endParaRPr sz="700"/>
          </a:p>
          <a:p>
            <a:pPr indent="0" lvl="0" marL="0" marR="0" rtl="0" algn="l">
              <a:lnSpc>
                <a:spcPct val="130000"/>
              </a:lnSpc>
              <a:spcBef>
                <a:spcPts val="0"/>
              </a:spcBef>
              <a:spcAft>
                <a:spcPts val="0"/>
              </a:spcAft>
              <a:buNone/>
            </a:pPr>
            <a:r>
              <a:rPr b="0" i="0" lang="en" sz="2700" u="none" cap="none" strike="noStrike">
                <a:solidFill>
                  <a:srgbClr val="004A98"/>
                </a:solidFill>
                <a:latin typeface="IBM Plex Sans"/>
                <a:ea typeface="IBM Plex Sans"/>
                <a:cs typeface="IBM Plex Sans"/>
                <a:sym typeface="IBM Plex Sans"/>
              </a:rPr>
              <a:t>of these photos!</a:t>
            </a:r>
            <a:endParaRPr sz="700"/>
          </a:p>
          <a:p>
            <a:pPr indent="0" lvl="0" marL="0" marR="0" rtl="0" algn="l">
              <a:lnSpc>
                <a:spcPct val="130000"/>
              </a:lnSpc>
              <a:spcBef>
                <a:spcPts val="0"/>
              </a:spcBef>
              <a:spcAft>
                <a:spcPts val="0"/>
              </a:spcAft>
              <a:buNone/>
            </a:pPr>
            <a:r>
              <a:t/>
            </a:r>
            <a:endParaRPr b="0" i="0" sz="2700" u="none" cap="none" strike="noStrike">
              <a:solidFill>
                <a:srgbClr val="004A98"/>
              </a:solidFill>
              <a:latin typeface="IBM Plex Sans"/>
              <a:ea typeface="IBM Plex Sans"/>
              <a:cs typeface="IBM Plex Sans"/>
              <a:sym typeface="IBM Plex Sans"/>
            </a:endParaRPr>
          </a:p>
          <a:p>
            <a:pPr indent="0" lvl="0" marL="0" marR="0" rtl="0" algn="l">
              <a:lnSpc>
                <a:spcPct val="130000"/>
              </a:lnSpc>
              <a:spcBef>
                <a:spcPts val="0"/>
              </a:spcBef>
              <a:spcAft>
                <a:spcPts val="0"/>
              </a:spcAft>
              <a:buNone/>
            </a:pPr>
            <a:r>
              <a:t/>
            </a:r>
            <a:endParaRPr b="0" i="0" sz="2700" u="none" cap="none" strike="noStrike">
              <a:solidFill>
                <a:srgbClr val="004A98"/>
              </a:solidFill>
              <a:latin typeface="IBM Plex Sans"/>
              <a:ea typeface="IBM Plex Sans"/>
              <a:cs typeface="IBM Plex Sans"/>
              <a:sym typeface="IBM Plex Sans"/>
            </a:endParaRPr>
          </a:p>
        </p:txBody>
      </p:sp>
      <p:sp>
        <p:nvSpPr>
          <p:cNvPr id="320" name="Google Shape;320;p40"/>
          <p:cNvSpPr/>
          <p:nvPr/>
        </p:nvSpPr>
        <p:spPr>
          <a:xfrm rot="-3710017">
            <a:off x="310666" y="1901679"/>
            <a:ext cx="2702986" cy="8062775"/>
          </a:xfrm>
          <a:prstGeom prst="rect">
            <a:avLst/>
          </a:prstGeom>
          <a:solidFill>
            <a:srgbClr val="0453F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1" name="Google Shape;321;p40"/>
          <p:cNvSpPr/>
          <p:nvPr/>
        </p:nvSpPr>
        <p:spPr>
          <a:xfrm>
            <a:off x="5223183" y="226464"/>
            <a:ext cx="1270005" cy="1270000"/>
          </a:xfrm>
          <a:custGeom>
            <a:rect b="b" l="l" r="r" t="t"/>
            <a:pathLst>
              <a:path extrusionOk="0" h="6350000" w="6350026">
                <a:moveTo>
                  <a:pt x="0" y="0"/>
                </a:moveTo>
                <a:lnTo>
                  <a:pt x="6350026" y="0"/>
                </a:lnTo>
                <a:lnTo>
                  <a:pt x="6350026" y="6350000"/>
                </a:lnTo>
                <a:lnTo>
                  <a:pt x="0" y="6350000"/>
                </a:lnTo>
                <a:close/>
              </a:path>
            </a:pathLst>
          </a:custGeom>
          <a:blipFill rotWithShape="1">
            <a:blip r:embed="rId3">
              <a:alphaModFix/>
            </a:blip>
            <a:stretch>
              <a:fillRect b="-16668" l="0" r="0" t="-16659"/>
            </a:stretch>
          </a:blipFill>
          <a:ln>
            <a:noFill/>
          </a:ln>
        </p:spPr>
      </p:sp>
      <p:sp>
        <p:nvSpPr>
          <p:cNvPr id="322" name="Google Shape;322;p40"/>
          <p:cNvSpPr/>
          <p:nvPr/>
        </p:nvSpPr>
        <p:spPr>
          <a:xfrm>
            <a:off x="4384495" y="3657500"/>
            <a:ext cx="1285880" cy="1285875"/>
          </a:xfrm>
          <a:custGeom>
            <a:rect b="b" l="l" r="r" t="t"/>
            <a:pathLst>
              <a:path extrusionOk="0" h="6350000" w="6350026">
                <a:moveTo>
                  <a:pt x="0" y="0"/>
                </a:moveTo>
                <a:lnTo>
                  <a:pt x="6350026" y="0"/>
                </a:lnTo>
                <a:lnTo>
                  <a:pt x="6350026" y="6350000"/>
                </a:lnTo>
                <a:lnTo>
                  <a:pt x="0" y="6350000"/>
                </a:lnTo>
                <a:close/>
              </a:path>
            </a:pathLst>
          </a:custGeom>
          <a:blipFill rotWithShape="1">
            <a:blip r:embed="rId4">
              <a:alphaModFix/>
            </a:blip>
            <a:stretch>
              <a:fillRect b="-16668" l="0" r="0" t="-16659"/>
            </a:stretch>
          </a:blipFill>
          <a:ln>
            <a:noFill/>
          </a:ln>
        </p:spPr>
      </p:sp>
      <p:sp>
        <p:nvSpPr>
          <p:cNvPr id="323" name="Google Shape;323;p40"/>
          <p:cNvSpPr/>
          <p:nvPr/>
        </p:nvSpPr>
        <p:spPr>
          <a:xfrm>
            <a:off x="6889021" y="1933676"/>
            <a:ext cx="1285880" cy="1285875"/>
          </a:xfrm>
          <a:custGeom>
            <a:rect b="b" l="l" r="r" t="t"/>
            <a:pathLst>
              <a:path extrusionOk="0" h="6350000" w="6350026">
                <a:moveTo>
                  <a:pt x="0" y="0"/>
                </a:moveTo>
                <a:lnTo>
                  <a:pt x="6350026" y="0"/>
                </a:lnTo>
                <a:lnTo>
                  <a:pt x="6350026" y="6350000"/>
                </a:lnTo>
                <a:lnTo>
                  <a:pt x="0" y="6350000"/>
                </a:lnTo>
                <a:close/>
              </a:path>
            </a:pathLst>
          </a:custGeom>
          <a:blipFill rotWithShape="1">
            <a:blip r:embed="rId5">
              <a:alphaModFix/>
            </a:blip>
            <a:stretch>
              <a:fillRect b="0" l="-38819" r="-38819" t="0"/>
            </a:stretch>
          </a:blipFill>
          <a:ln>
            <a:noFill/>
          </a:ln>
        </p:spPr>
      </p:sp>
      <p:sp>
        <p:nvSpPr>
          <p:cNvPr id="324" name="Google Shape;324;p40"/>
          <p:cNvSpPr/>
          <p:nvPr/>
        </p:nvSpPr>
        <p:spPr>
          <a:xfrm>
            <a:off x="4861378" y="1933676"/>
            <a:ext cx="1285880" cy="1285875"/>
          </a:xfrm>
          <a:custGeom>
            <a:rect b="b" l="l" r="r" t="t"/>
            <a:pathLst>
              <a:path extrusionOk="0" h="6350000" w="6350026">
                <a:moveTo>
                  <a:pt x="0" y="0"/>
                </a:moveTo>
                <a:lnTo>
                  <a:pt x="6350026" y="0"/>
                </a:lnTo>
                <a:lnTo>
                  <a:pt x="6350026" y="6350000"/>
                </a:lnTo>
                <a:lnTo>
                  <a:pt x="0" y="6350000"/>
                </a:lnTo>
                <a:close/>
              </a:path>
            </a:pathLst>
          </a:custGeom>
          <a:blipFill rotWithShape="1">
            <a:blip r:embed="rId6">
              <a:alphaModFix/>
            </a:blip>
            <a:stretch>
              <a:fillRect b="-26539" l="-9268" r="-25078" t="-52588"/>
            </a:stretch>
          </a:blipFill>
          <a:ln>
            <a:noFill/>
          </a:ln>
        </p:spPr>
      </p:sp>
      <p:sp>
        <p:nvSpPr>
          <p:cNvPr id="325" name="Google Shape;325;p40"/>
          <p:cNvSpPr/>
          <p:nvPr/>
        </p:nvSpPr>
        <p:spPr>
          <a:xfrm>
            <a:off x="7204710" y="211497"/>
            <a:ext cx="1285880" cy="1285875"/>
          </a:xfrm>
          <a:custGeom>
            <a:rect b="b" l="l" r="r" t="t"/>
            <a:pathLst>
              <a:path extrusionOk="0" h="6350000" w="6350026">
                <a:moveTo>
                  <a:pt x="0" y="0"/>
                </a:moveTo>
                <a:lnTo>
                  <a:pt x="6350026" y="0"/>
                </a:lnTo>
                <a:lnTo>
                  <a:pt x="6350026" y="6350000"/>
                </a:lnTo>
                <a:lnTo>
                  <a:pt x="0" y="6350000"/>
                </a:lnTo>
                <a:close/>
              </a:path>
            </a:pathLst>
          </a:custGeom>
          <a:blipFill rotWithShape="1">
            <a:blip r:embed="rId7">
              <a:alphaModFix/>
            </a:blip>
            <a:stretch>
              <a:fillRect b="0" l="-24998" r="-24998" t="0"/>
            </a:stretch>
          </a:blipFill>
          <a:ln>
            <a:noFill/>
          </a:ln>
        </p:spPr>
      </p:sp>
      <p:sp>
        <p:nvSpPr>
          <p:cNvPr id="326" name="Google Shape;326;p40"/>
          <p:cNvSpPr txBox="1"/>
          <p:nvPr/>
        </p:nvSpPr>
        <p:spPr>
          <a:xfrm>
            <a:off x="335050" y="218113"/>
            <a:ext cx="2529600" cy="128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3800" u="none" cap="none" strike="noStrike">
                <a:solidFill>
                  <a:srgbClr val="0453F1"/>
                </a:solidFill>
                <a:latin typeface="IBM Plex Sans"/>
                <a:ea typeface="IBM Plex Sans"/>
                <a:cs typeface="IBM Plex Sans"/>
                <a:sym typeface="IBM Plex Sans"/>
              </a:rPr>
              <a:t>Let's get started!</a:t>
            </a:r>
            <a:endParaRPr sz="700"/>
          </a:p>
        </p:txBody>
      </p:sp>
      <p:pic>
        <p:nvPicPr>
          <p:cNvPr id="327" name="Google Shape;327;p40"/>
          <p:cNvPicPr preferRelativeResize="0"/>
          <p:nvPr/>
        </p:nvPicPr>
        <p:blipFill rotWithShape="1">
          <a:blip r:embed="rId8">
            <a:alphaModFix/>
          </a:blip>
          <a:srcRect b="18400" l="0" r="0" t="0"/>
          <a:stretch/>
        </p:blipFill>
        <p:spPr>
          <a:xfrm>
            <a:off x="6689850" y="3655852"/>
            <a:ext cx="1270025" cy="1286700"/>
          </a:xfrm>
          <a:prstGeom prst="flowChartProcess">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53F1"/>
        </a:solidFill>
      </p:bgPr>
    </p:bg>
    <p:spTree>
      <p:nvGrpSpPr>
        <p:cNvPr id="331" name="Shape 331"/>
        <p:cNvGrpSpPr/>
        <p:nvPr/>
      </p:nvGrpSpPr>
      <p:grpSpPr>
        <a:xfrm>
          <a:off x="0" y="0"/>
          <a:ext cx="0" cy="0"/>
          <a:chOff x="0" y="0"/>
          <a:chExt cx="0" cy="0"/>
        </a:xfrm>
      </p:grpSpPr>
      <p:sp>
        <p:nvSpPr>
          <p:cNvPr id="332" name="Google Shape;332;p41"/>
          <p:cNvSpPr/>
          <p:nvPr/>
        </p:nvSpPr>
        <p:spPr>
          <a:xfrm rot="2863972">
            <a:off x="-3248015" y="3086120"/>
            <a:ext cx="8115219" cy="4114941"/>
          </a:xfrm>
          <a:prstGeom prst="rect">
            <a:avLst/>
          </a:prstGeom>
          <a:solidFill>
            <a:srgbClr val="E1EB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3" name="Google Shape;333;p41"/>
          <p:cNvSpPr/>
          <p:nvPr/>
        </p:nvSpPr>
        <p:spPr>
          <a:xfrm rot="-2229909">
            <a:off x="-2828760" y="-2273078"/>
            <a:ext cx="8115348" cy="4114916"/>
          </a:xfrm>
          <a:prstGeom prst="rect">
            <a:avLst/>
          </a:prstGeom>
          <a:solidFill>
            <a:srgbClr val="004A9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34" name="Google Shape;334;p41"/>
          <p:cNvGrpSpPr/>
          <p:nvPr/>
        </p:nvGrpSpPr>
        <p:grpSpPr>
          <a:xfrm>
            <a:off x="2173735" y="1872593"/>
            <a:ext cx="2398275" cy="1585897"/>
            <a:chOff x="0" y="0"/>
            <a:chExt cx="6395400" cy="4229059"/>
          </a:xfrm>
        </p:grpSpPr>
        <p:sp>
          <p:nvSpPr>
            <p:cNvPr id="335" name="Google Shape;335;p41"/>
            <p:cNvSpPr txBox="1"/>
            <p:nvPr/>
          </p:nvSpPr>
          <p:spPr>
            <a:xfrm>
              <a:off x="0" y="0"/>
              <a:ext cx="6395400" cy="3792600"/>
            </a:xfrm>
            <a:prstGeom prst="rect">
              <a:avLst/>
            </a:prstGeom>
            <a:noFill/>
            <a:ln>
              <a:noFill/>
            </a:ln>
          </p:spPr>
          <p:txBody>
            <a:bodyPr anchorCtr="0" anchor="t" bIns="0" lIns="0" spcFirstLastPara="1" rIns="0" wrap="square" tIns="0">
              <a:spAutoFit/>
            </a:bodyPr>
            <a:lstStyle/>
            <a:p>
              <a:pPr indent="0" lvl="0" marL="0" marR="0" rtl="0" algn="l">
                <a:lnSpc>
                  <a:spcPct val="119992"/>
                </a:lnSpc>
                <a:spcBef>
                  <a:spcPts val="0"/>
                </a:spcBef>
                <a:spcAft>
                  <a:spcPts val="0"/>
                </a:spcAft>
                <a:buNone/>
              </a:pPr>
              <a:r>
                <a:rPr b="0" i="0" lang="en" sz="4200" u="sng" cap="none" strike="noStrike">
                  <a:solidFill>
                    <a:srgbClr val="0453F1"/>
                  </a:solidFill>
                  <a:latin typeface="IBM Plex Sans"/>
                  <a:ea typeface="IBM Plex Sans"/>
                  <a:cs typeface="IBM Plex Sans"/>
                  <a:sym typeface="IBM Plex Sans"/>
                </a:rPr>
                <a:t>Useful Shortcuts</a:t>
              </a:r>
              <a:endParaRPr sz="700" u="sng">
                <a:solidFill>
                  <a:srgbClr val="0453F1"/>
                </a:solidFill>
              </a:endParaRPr>
            </a:p>
          </p:txBody>
        </p:sp>
        <p:sp>
          <p:nvSpPr>
            <p:cNvPr id="336" name="Google Shape;336;p41"/>
            <p:cNvSpPr txBox="1"/>
            <p:nvPr/>
          </p:nvSpPr>
          <p:spPr>
            <a:xfrm>
              <a:off x="0" y="3859759"/>
              <a:ext cx="6395400" cy="369300"/>
            </a:xfrm>
            <a:prstGeom prst="rect">
              <a:avLst/>
            </a:prstGeom>
            <a:noFill/>
            <a:ln>
              <a:noFill/>
            </a:ln>
          </p:spPr>
          <p:txBody>
            <a:bodyPr anchorCtr="0" anchor="t" bIns="0" lIns="0" spcFirstLastPara="1" rIns="0" wrap="square" tIns="0">
              <a:spAutoFit/>
            </a:bodyPr>
            <a:lstStyle/>
            <a:p>
              <a:pPr indent="0" lvl="0" marL="0" marR="0" rtl="0" algn="l">
                <a:lnSpc>
                  <a:spcPct val="205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7" name="Google Shape;337;p41"/>
          <p:cNvGrpSpPr/>
          <p:nvPr/>
        </p:nvGrpSpPr>
        <p:grpSpPr>
          <a:xfrm>
            <a:off x="5146299" y="1693165"/>
            <a:ext cx="3161925" cy="1724026"/>
            <a:chOff x="0" y="-57150"/>
            <a:chExt cx="8431800" cy="4597402"/>
          </a:xfrm>
        </p:grpSpPr>
        <p:sp>
          <p:nvSpPr>
            <p:cNvPr id="338" name="Google Shape;338;p41"/>
            <p:cNvSpPr txBox="1"/>
            <p:nvPr/>
          </p:nvSpPr>
          <p:spPr>
            <a:xfrm>
              <a:off x="0" y="-57150"/>
              <a:ext cx="8431800" cy="6156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 sz="1500" u="none" cap="none" strike="noStrike">
                  <a:solidFill>
                    <a:srgbClr val="0453F1"/>
                  </a:solidFill>
                  <a:latin typeface="IBM Plex Sans"/>
                  <a:ea typeface="IBM Plex Sans"/>
                  <a:cs typeface="IBM Plex Sans"/>
                  <a:sym typeface="IBM Plex Sans"/>
                </a:rPr>
                <a:t>Ctrl + Shift + C </a:t>
              </a:r>
              <a:r>
                <a:rPr b="0" i="0" lang="en" sz="1500" u="none" cap="none" strike="noStrike">
                  <a:solidFill>
                    <a:srgbClr val="0453F1"/>
                  </a:solidFill>
                  <a:latin typeface="IBM Plex Sans"/>
                  <a:ea typeface="IBM Plex Sans"/>
                  <a:cs typeface="IBM Plex Sans"/>
                  <a:sym typeface="IBM Plex Sans"/>
                </a:rPr>
                <a:t>- Edit copy settings </a:t>
              </a:r>
              <a:endParaRPr sz="700">
                <a:solidFill>
                  <a:srgbClr val="0453F1"/>
                </a:solidFill>
              </a:endParaRPr>
            </a:p>
          </p:txBody>
        </p:sp>
        <p:sp>
          <p:nvSpPr>
            <p:cNvPr id="339" name="Google Shape;339;p41"/>
            <p:cNvSpPr txBox="1"/>
            <p:nvPr/>
          </p:nvSpPr>
          <p:spPr>
            <a:xfrm>
              <a:off x="0" y="1278307"/>
              <a:ext cx="8431800" cy="6156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 sz="1500" u="none" cap="none" strike="noStrike">
                  <a:solidFill>
                    <a:srgbClr val="0453F1"/>
                  </a:solidFill>
                  <a:latin typeface="IBM Plex Sans"/>
                  <a:ea typeface="IBM Plex Sans"/>
                  <a:cs typeface="IBM Plex Sans"/>
                  <a:sym typeface="IBM Plex Sans"/>
                </a:rPr>
                <a:t>\</a:t>
              </a:r>
              <a:r>
                <a:rPr b="0" i="0" lang="en" sz="1500" u="none" cap="none" strike="noStrike">
                  <a:solidFill>
                    <a:srgbClr val="0453F1"/>
                  </a:solidFill>
                  <a:latin typeface="IBM Plex Sans"/>
                  <a:ea typeface="IBM Plex Sans"/>
                  <a:cs typeface="IBM Plex Sans"/>
                  <a:sym typeface="IBM Plex Sans"/>
                </a:rPr>
                <a:t> - Show before/after</a:t>
              </a:r>
              <a:endParaRPr sz="700">
                <a:solidFill>
                  <a:srgbClr val="0453F1"/>
                </a:solidFill>
              </a:endParaRPr>
            </a:p>
          </p:txBody>
        </p:sp>
        <p:sp>
          <p:nvSpPr>
            <p:cNvPr id="340" name="Google Shape;340;p41"/>
            <p:cNvSpPr txBox="1"/>
            <p:nvPr/>
          </p:nvSpPr>
          <p:spPr>
            <a:xfrm>
              <a:off x="0" y="2601479"/>
              <a:ext cx="8431800" cy="6156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 sz="1500" u="none" cap="none" strike="noStrike">
                  <a:solidFill>
                    <a:srgbClr val="0453F1"/>
                  </a:solidFill>
                  <a:latin typeface="IBM Plex Sans"/>
                  <a:ea typeface="IBM Plex Sans"/>
                  <a:cs typeface="IBM Plex Sans"/>
                  <a:sym typeface="IBM Plex Sans"/>
                </a:rPr>
                <a:t>J</a:t>
              </a:r>
              <a:r>
                <a:rPr b="0" i="0" lang="en" sz="1500" u="none" cap="none" strike="noStrike">
                  <a:solidFill>
                    <a:srgbClr val="0453F1"/>
                  </a:solidFill>
                  <a:latin typeface="IBM Plex Sans"/>
                  <a:ea typeface="IBM Plex Sans"/>
                  <a:cs typeface="IBM Plex Sans"/>
                  <a:sym typeface="IBM Plex Sans"/>
                </a:rPr>
                <a:t> - Show clipping </a:t>
              </a:r>
              <a:endParaRPr sz="700">
                <a:solidFill>
                  <a:srgbClr val="0453F1"/>
                </a:solidFill>
              </a:endParaRPr>
            </a:p>
          </p:txBody>
        </p:sp>
        <p:sp>
          <p:nvSpPr>
            <p:cNvPr id="341" name="Google Shape;341;p41"/>
            <p:cNvSpPr txBox="1"/>
            <p:nvPr/>
          </p:nvSpPr>
          <p:spPr>
            <a:xfrm>
              <a:off x="0" y="3924652"/>
              <a:ext cx="8431800" cy="6156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 sz="1500" u="none" cap="none" strike="noStrike">
                  <a:solidFill>
                    <a:srgbClr val="0453F1"/>
                  </a:solidFill>
                  <a:latin typeface="IBM Plex Sans"/>
                  <a:ea typeface="IBM Plex Sans"/>
                  <a:cs typeface="IBM Plex Sans"/>
                  <a:sym typeface="IBM Plex Sans"/>
                </a:rPr>
                <a:t>F</a:t>
              </a:r>
              <a:r>
                <a:rPr b="0" i="0" lang="en" sz="1500" u="none" cap="none" strike="noStrike">
                  <a:solidFill>
                    <a:srgbClr val="0453F1"/>
                  </a:solidFill>
                  <a:latin typeface="IBM Plex Sans"/>
                  <a:ea typeface="IBM Plex Sans"/>
                  <a:cs typeface="IBM Plex Sans"/>
                  <a:sym typeface="IBM Plex Sans"/>
                </a:rPr>
                <a:t> - Show full screen</a:t>
              </a:r>
              <a:endParaRPr sz="700">
                <a:solidFill>
                  <a:srgbClr val="0453F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pSp>
        <p:nvGrpSpPr>
          <p:cNvPr id="346" name="Google Shape;346;p42"/>
          <p:cNvGrpSpPr/>
          <p:nvPr/>
        </p:nvGrpSpPr>
        <p:grpSpPr>
          <a:xfrm>
            <a:off x="1383067" y="928858"/>
            <a:ext cx="13553132" cy="5143490"/>
            <a:chOff x="0" y="0"/>
            <a:chExt cx="5399224" cy="2049036"/>
          </a:xfrm>
        </p:grpSpPr>
        <p:sp>
          <p:nvSpPr>
            <p:cNvPr id="347" name="Google Shape;347;p42"/>
            <p:cNvSpPr/>
            <p:nvPr/>
          </p:nvSpPr>
          <p:spPr>
            <a:xfrm>
              <a:off x="0" y="0"/>
              <a:ext cx="5399224" cy="2049036"/>
            </a:xfrm>
            <a:custGeom>
              <a:rect b="b" l="l" r="r" t="t"/>
              <a:pathLst>
                <a:path extrusionOk="0" h="2049036" w="5399224">
                  <a:moveTo>
                    <a:pt x="1138182" y="2049036"/>
                  </a:moveTo>
                  <a:lnTo>
                    <a:pt x="0" y="2049036"/>
                  </a:lnTo>
                  <a:lnTo>
                    <a:pt x="2049036" y="0"/>
                  </a:lnTo>
                  <a:lnTo>
                    <a:pt x="3187218" y="0"/>
                  </a:lnTo>
                  <a:lnTo>
                    <a:pt x="1138182" y="2049036"/>
                  </a:lnTo>
                  <a:close/>
                  <a:moveTo>
                    <a:pt x="5399224" y="0"/>
                  </a:moveTo>
                  <a:lnTo>
                    <a:pt x="4261042" y="0"/>
                  </a:lnTo>
                  <a:lnTo>
                    <a:pt x="2212007" y="2049036"/>
                  </a:lnTo>
                  <a:lnTo>
                    <a:pt x="3350189" y="2049036"/>
                  </a:lnTo>
                  <a:lnTo>
                    <a:pt x="5399224" y="0"/>
                  </a:lnTo>
                  <a:close/>
                </a:path>
              </a:pathLst>
            </a:custGeom>
            <a:solidFill>
              <a:srgbClr val="FFFFFF"/>
            </a:solidFill>
            <a:ln>
              <a:noFill/>
            </a:ln>
          </p:spPr>
        </p:sp>
        <p:sp>
          <p:nvSpPr>
            <p:cNvPr id="348" name="Google Shape;348;p42"/>
            <p:cNvSpPr/>
            <p:nvPr/>
          </p:nvSpPr>
          <p:spPr>
            <a:xfrm>
              <a:off x="0" y="0"/>
              <a:ext cx="5399224" cy="2049036"/>
            </a:xfrm>
            <a:custGeom>
              <a:rect b="b" l="l" r="r" t="t"/>
              <a:pathLst>
                <a:path extrusionOk="0" h="2049036" w="5399224">
                  <a:moveTo>
                    <a:pt x="1138182" y="2049036"/>
                  </a:moveTo>
                  <a:lnTo>
                    <a:pt x="0" y="2049036"/>
                  </a:lnTo>
                  <a:lnTo>
                    <a:pt x="2049036" y="0"/>
                  </a:lnTo>
                  <a:lnTo>
                    <a:pt x="3187218" y="0"/>
                  </a:lnTo>
                  <a:lnTo>
                    <a:pt x="1138182" y="2049036"/>
                  </a:lnTo>
                  <a:close/>
                  <a:moveTo>
                    <a:pt x="5399224" y="0"/>
                  </a:moveTo>
                  <a:lnTo>
                    <a:pt x="4261042" y="0"/>
                  </a:lnTo>
                  <a:lnTo>
                    <a:pt x="2212007" y="2049036"/>
                  </a:lnTo>
                  <a:lnTo>
                    <a:pt x="3350189" y="2049036"/>
                  </a:lnTo>
                  <a:lnTo>
                    <a:pt x="5399224" y="0"/>
                  </a:lnTo>
                  <a:close/>
                </a:path>
              </a:pathLst>
            </a:custGeom>
            <a:blipFill rotWithShape="1">
              <a:blip r:embed="rId3">
                <a:alphaModFix/>
              </a:blip>
              <a:stretch>
                <a:fillRect b="-19619" l="0" r="0" t="-56038"/>
              </a:stretch>
            </a:blipFill>
            <a:ln>
              <a:noFill/>
            </a:ln>
          </p:spPr>
        </p:sp>
      </p:grpSp>
      <p:sp>
        <p:nvSpPr>
          <p:cNvPr id="349" name="Google Shape;349;p42"/>
          <p:cNvSpPr/>
          <p:nvPr/>
        </p:nvSpPr>
        <p:spPr>
          <a:xfrm rot="-3344546">
            <a:off x="6492575" y="-3295525"/>
            <a:ext cx="4427141" cy="6355679"/>
          </a:xfrm>
          <a:prstGeom prst="rect">
            <a:avLst/>
          </a:prstGeom>
          <a:solidFill>
            <a:srgbClr val="0453F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50" name="Google Shape;350;p42"/>
          <p:cNvPicPr preferRelativeResize="0"/>
          <p:nvPr/>
        </p:nvPicPr>
        <p:blipFill rotWithShape="1">
          <a:blip r:embed="rId4">
            <a:alphaModFix/>
          </a:blip>
          <a:srcRect b="0" l="0" r="0" t="0"/>
          <a:stretch/>
        </p:blipFill>
        <p:spPr>
          <a:xfrm>
            <a:off x="946524" y="3747750"/>
            <a:ext cx="757276" cy="757276"/>
          </a:xfrm>
          <a:prstGeom prst="rect">
            <a:avLst/>
          </a:prstGeom>
          <a:noFill/>
          <a:ln>
            <a:noFill/>
          </a:ln>
        </p:spPr>
      </p:pic>
      <p:grpSp>
        <p:nvGrpSpPr>
          <p:cNvPr id="351" name="Google Shape;351;p42"/>
          <p:cNvGrpSpPr/>
          <p:nvPr/>
        </p:nvGrpSpPr>
        <p:grpSpPr>
          <a:xfrm>
            <a:off x="416650" y="478644"/>
            <a:ext cx="4057658" cy="3094930"/>
            <a:chOff x="-20" y="9525"/>
            <a:chExt cx="10820420" cy="8253148"/>
          </a:xfrm>
        </p:grpSpPr>
        <p:sp>
          <p:nvSpPr>
            <p:cNvPr id="352" name="Google Shape;352;p42"/>
            <p:cNvSpPr txBox="1"/>
            <p:nvPr/>
          </p:nvSpPr>
          <p:spPr>
            <a:xfrm>
              <a:off x="0" y="9525"/>
              <a:ext cx="10820400" cy="39732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 sz="4400" u="none" cap="none" strike="noStrike">
                  <a:solidFill>
                    <a:srgbClr val="0453F1"/>
                  </a:solidFill>
                  <a:latin typeface="IBM Plex Sans"/>
                  <a:ea typeface="IBM Plex Sans"/>
                  <a:cs typeface="IBM Plex Sans"/>
                  <a:sym typeface="IBM Plex Sans"/>
                </a:rPr>
                <a:t>Thanks for</a:t>
              </a:r>
              <a:endParaRPr sz="700"/>
            </a:p>
            <a:p>
              <a:pPr indent="0" lvl="0" marL="0" marR="0" rtl="0" algn="l">
                <a:lnSpc>
                  <a:spcPct val="120000"/>
                </a:lnSpc>
                <a:spcBef>
                  <a:spcPts val="0"/>
                </a:spcBef>
                <a:spcAft>
                  <a:spcPts val="0"/>
                </a:spcAft>
                <a:buNone/>
              </a:pPr>
              <a:r>
                <a:rPr b="0" i="0" lang="en" sz="4400" u="none" cap="none" strike="noStrike">
                  <a:solidFill>
                    <a:srgbClr val="0453F1"/>
                  </a:solidFill>
                  <a:latin typeface="IBM Plex Sans"/>
                  <a:ea typeface="IBM Plex Sans"/>
                  <a:cs typeface="IBM Plex Sans"/>
                  <a:sym typeface="IBM Plex Sans"/>
                </a:rPr>
                <a:t>coming! </a:t>
              </a:r>
              <a:endParaRPr sz="700"/>
            </a:p>
          </p:txBody>
        </p:sp>
        <p:sp>
          <p:nvSpPr>
            <p:cNvPr id="353" name="Google Shape;353;p42"/>
            <p:cNvSpPr txBox="1"/>
            <p:nvPr/>
          </p:nvSpPr>
          <p:spPr>
            <a:xfrm>
              <a:off x="-20" y="4051273"/>
              <a:ext cx="10820400" cy="42114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 sz="2700" u="none" cap="none" strike="noStrike">
                  <a:solidFill>
                    <a:srgbClr val="004A98"/>
                  </a:solidFill>
                  <a:latin typeface="IBM Plex Sans"/>
                  <a:ea typeface="IBM Plex Sans"/>
                  <a:cs typeface="IBM Plex Sans"/>
                  <a:sym typeface="IBM Plex Sans"/>
                </a:rPr>
                <a:t>Send us your photos on Slack and follow us </a:t>
              </a:r>
              <a:endParaRPr sz="700"/>
            </a:p>
            <a:p>
              <a:pPr indent="0" lvl="0" marL="0" marR="0" rtl="0" algn="l">
                <a:lnSpc>
                  <a:spcPct val="140007"/>
                </a:lnSpc>
                <a:spcBef>
                  <a:spcPts val="0"/>
                </a:spcBef>
                <a:spcAft>
                  <a:spcPts val="0"/>
                </a:spcAft>
                <a:buNone/>
              </a:pPr>
              <a:r>
                <a:rPr b="1" i="0" lang="en" sz="2700" u="sng" cap="none" strike="noStrike">
                  <a:solidFill>
                    <a:srgbClr val="004A98"/>
                  </a:solidFill>
                  <a:latin typeface="IBM Plex Sans"/>
                  <a:ea typeface="IBM Plex Sans"/>
                  <a:cs typeface="IBM Plex Sans"/>
                  <a:sym typeface="IBM Plex Sans"/>
                </a:rPr>
                <a:t>@tuowlsama</a:t>
              </a:r>
              <a:r>
                <a:rPr b="0" i="0" lang="en" sz="2700" u="sng" cap="none" strike="noStrike">
                  <a:solidFill>
                    <a:srgbClr val="004A98"/>
                  </a:solidFill>
                  <a:latin typeface="IBM Plex Sans"/>
                  <a:ea typeface="IBM Plex Sans"/>
                  <a:cs typeface="IBM Plex Sans"/>
                  <a:sym typeface="IBM Plex Sans"/>
                </a:rPr>
                <a:t> </a:t>
              </a:r>
              <a:endParaRPr sz="7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6"/>
          <p:cNvPicPr preferRelativeResize="0"/>
          <p:nvPr/>
        </p:nvPicPr>
        <p:blipFill rotWithShape="1">
          <a:blip r:embed="rId3">
            <a:alphaModFix/>
          </a:blip>
          <a:srcRect b="0" l="0" r="0" t="0"/>
          <a:stretch/>
        </p:blipFill>
        <p:spPr>
          <a:xfrm>
            <a:off x="0" y="0"/>
            <a:ext cx="914513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7"/>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156" name="Google Shape;156;p27"/>
          <p:cNvSpPr txBox="1"/>
          <p:nvPr/>
        </p:nvSpPr>
        <p:spPr>
          <a:xfrm>
            <a:off x="259650" y="275275"/>
            <a:ext cx="8624700" cy="76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Oswald"/>
                <a:ea typeface="Oswald"/>
                <a:cs typeface="Oswald"/>
                <a:sym typeface="Oswald"/>
              </a:rPr>
              <a:t>What’s Coming Up?</a:t>
            </a:r>
            <a:endParaRPr b="0" i="0" sz="4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157" name="Google Shape;157;p27"/>
          <p:cNvSpPr txBox="1"/>
          <p:nvPr/>
        </p:nvSpPr>
        <p:spPr>
          <a:xfrm>
            <a:off x="1747214" y="2973113"/>
            <a:ext cx="6176100" cy="621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Oswald"/>
              <a:ea typeface="Oswald"/>
              <a:cs typeface="Oswald"/>
              <a:sym typeface="Oswald"/>
            </a:endParaRPr>
          </a:p>
        </p:txBody>
      </p:sp>
      <p:sp>
        <p:nvSpPr>
          <p:cNvPr id="158" name="Google Shape;15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159" name="Google Shape;159;p27"/>
          <p:cNvSpPr txBox="1"/>
          <p:nvPr/>
        </p:nvSpPr>
        <p:spPr>
          <a:xfrm>
            <a:off x="1747225" y="1119188"/>
            <a:ext cx="6838800" cy="621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lang="en" sz="3000">
                <a:latin typeface="Oswald"/>
                <a:ea typeface="Oswald"/>
                <a:cs typeface="Oswald"/>
                <a:sym typeface="Oswald"/>
              </a:rPr>
              <a:t>Cherry Consulting </a:t>
            </a:r>
            <a:endParaRPr b="1" i="0" sz="3000" u="none" cap="none" strike="noStrike">
              <a:solidFill>
                <a:srgbClr val="000000"/>
              </a:solidFill>
              <a:latin typeface="Oswald"/>
              <a:ea typeface="Oswald"/>
              <a:cs typeface="Oswald"/>
              <a:sym typeface="Oswald"/>
            </a:endParaRPr>
          </a:p>
        </p:txBody>
      </p:sp>
      <p:sp>
        <p:nvSpPr>
          <p:cNvPr id="160" name="Google Shape;160;p27"/>
          <p:cNvSpPr/>
          <p:nvPr/>
        </p:nvSpPr>
        <p:spPr>
          <a:xfrm>
            <a:off x="746215" y="1008776"/>
            <a:ext cx="883800" cy="8838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Montserrat"/>
              <a:ea typeface="Montserrat"/>
              <a:cs typeface="Montserrat"/>
              <a:sym typeface="Montserrat"/>
            </a:endParaRPr>
          </a:p>
        </p:txBody>
      </p:sp>
      <p:sp>
        <p:nvSpPr>
          <p:cNvPr id="161" name="Google Shape;161;p27"/>
          <p:cNvSpPr txBox="1"/>
          <p:nvPr/>
        </p:nvSpPr>
        <p:spPr>
          <a:xfrm>
            <a:off x="1747224" y="1654138"/>
            <a:ext cx="7142700" cy="47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2000"/>
              <a:t>Wednesday</a:t>
            </a:r>
            <a:r>
              <a:rPr b="0" i="0" lang="en" sz="2000" u="none" cap="none" strike="noStrike">
                <a:solidFill>
                  <a:srgbClr val="000000"/>
                </a:solidFill>
                <a:latin typeface="Arial"/>
                <a:ea typeface="Arial"/>
                <a:cs typeface="Arial"/>
                <a:sym typeface="Arial"/>
              </a:rPr>
              <a:t>, 9/</a:t>
            </a:r>
            <a:r>
              <a:rPr lang="en" sz="2000"/>
              <a:t>28</a:t>
            </a:r>
            <a:r>
              <a:rPr b="0" i="0" lang="en" sz="2000" u="none" cap="none" strike="noStrike">
                <a:solidFill>
                  <a:srgbClr val="000000"/>
                </a:solidFill>
                <a:latin typeface="Arial"/>
                <a:ea typeface="Arial"/>
                <a:cs typeface="Arial"/>
                <a:sym typeface="Arial"/>
              </a:rPr>
              <a:t> from 12 – 12:50 pm (Alter LL35)</a:t>
            </a:r>
            <a:endParaRPr b="0" i="0" sz="2000" u="none" cap="none" strike="noStrike">
              <a:solidFill>
                <a:srgbClr val="000000"/>
              </a:solidFill>
              <a:latin typeface="Arial"/>
              <a:ea typeface="Arial"/>
              <a:cs typeface="Arial"/>
              <a:sym typeface="Arial"/>
            </a:endParaRPr>
          </a:p>
        </p:txBody>
      </p:sp>
      <p:sp>
        <p:nvSpPr>
          <p:cNvPr id="162" name="Google Shape;162;p27"/>
          <p:cNvSpPr txBox="1"/>
          <p:nvPr/>
        </p:nvSpPr>
        <p:spPr>
          <a:xfrm>
            <a:off x="1644925" y="3428075"/>
            <a:ext cx="638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600">
              <a:solidFill>
                <a:schemeClr val="dk1"/>
              </a:solidFill>
              <a:latin typeface="Oswald"/>
              <a:ea typeface="Oswald"/>
              <a:cs typeface="Oswald"/>
              <a:sym typeface="Oswald"/>
            </a:endParaRPr>
          </a:p>
        </p:txBody>
      </p:sp>
      <p:pic>
        <p:nvPicPr>
          <p:cNvPr id="163" name="Google Shape;163;p27"/>
          <p:cNvPicPr preferRelativeResize="0"/>
          <p:nvPr/>
        </p:nvPicPr>
        <p:blipFill rotWithShape="1">
          <a:blip r:embed="rId3">
            <a:alphaModFix/>
          </a:blip>
          <a:srcRect b="27095" l="69045" r="12203" t="23370"/>
          <a:stretch/>
        </p:blipFill>
        <p:spPr>
          <a:xfrm>
            <a:off x="920450" y="1119200"/>
            <a:ext cx="535358" cy="662950"/>
          </a:xfrm>
          <a:prstGeom prst="rect">
            <a:avLst/>
          </a:prstGeom>
          <a:noFill/>
          <a:ln>
            <a:noFill/>
          </a:ln>
        </p:spPr>
      </p:pic>
      <p:sp>
        <p:nvSpPr>
          <p:cNvPr id="164" name="Google Shape;164;p27"/>
          <p:cNvSpPr/>
          <p:nvPr/>
        </p:nvSpPr>
        <p:spPr>
          <a:xfrm>
            <a:off x="746215" y="2512651"/>
            <a:ext cx="883800" cy="8838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Montserrat"/>
              <a:ea typeface="Montserrat"/>
              <a:cs typeface="Montserrat"/>
              <a:sym typeface="Montserrat"/>
            </a:endParaRPr>
          </a:p>
        </p:txBody>
      </p:sp>
      <p:sp>
        <p:nvSpPr>
          <p:cNvPr id="165" name="Google Shape;165;p27"/>
          <p:cNvSpPr txBox="1"/>
          <p:nvPr/>
        </p:nvSpPr>
        <p:spPr>
          <a:xfrm>
            <a:off x="1805875" y="2408825"/>
            <a:ext cx="6838800" cy="621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lang="en" sz="2600">
                <a:latin typeface="Oswald"/>
                <a:ea typeface="Oswald"/>
                <a:cs typeface="Oswald"/>
                <a:sym typeface="Oswald"/>
              </a:rPr>
              <a:t>Speaker Session: Boeing</a:t>
            </a:r>
            <a:endParaRPr b="1" i="0" sz="2600" u="none" cap="none" strike="noStrike">
              <a:solidFill>
                <a:srgbClr val="000000"/>
              </a:solidFill>
              <a:latin typeface="Oswald"/>
              <a:ea typeface="Oswald"/>
              <a:cs typeface="Oswald"/>
              <a:sym typeface="Oswald"/>
            </a:endParaRPr>
          </a:p>
        </p:txBody>
      </p:sp>
      <p:sp>
        <p:nvSpPr>
          <p:cNvPr id="166" name="Google Shape;166;p27"/>
          <p:cNvSpPr txBox="1"/>
          <p:nvPr/>
        </p:nvSpPr>
        <p:spPr>
          <a:xfrm>
            <a:off x="1805874" y="3015075"/>
            <a:ext cx="7142700" cy="47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2000"/>
              <a:t>Friday</a:t>
            </a:r>
            <a:r>
              <a:rPr b="0" i="0" lang="en" sz="2000" u="none" cap="none" strike="noStrike">
                <a:solidFill>
                  <a:srgbClr val="000000"/>
                </a:solidFill>
                <a:latin typeface="Arial"/>
                <a:ea typeface="Arial"/>
                <a:cs typeface="Arial"/>
                <a:sym typeface="Arial"/>
              </a:rPr>
              <a:t>, 9/</a:t>
            </a:r>
            <a:r>
              <a:rPr lang="en" sz="2000"/>
              <a:t>30</a:t>
            </a:r>
            <a:r>
              <a:rPr b="0" i="0" lang="en" sz="2000" u="none" cap="none" strike="noStrike">
                <a:solidFill>
                  <a:srgbClr val="000000"/>
                </a:solidFill>
                <a:latin typeface="Arial"/>
                <a:ea typeface="Arial"/>
                <a:cs typeface="Arial"/>
                <a:sym typeface="Arial"/>
              </a:rPr>
              <a:t> from 12 – 12:50 pm (Alter LL35)</a:t>
            </a:r>
            <a:endParaRPr b="0" i="0" sz="2000" u="none" cap="none" strike="noStrike">
              <a:solidFill>
                <a:srgbClr val="000000"/>
              </a:solidFill>
              <a:latin typeface="Arial"/>
              <a:ea typeface="Arial"/>
              <a:cs typeface="Arial"/>
              <a:sym typeface="Arial"/>
            </a:endParaRPr>
          </a:p>
        </p:txBody>
      </p:sp>
      <p:pic>
        <p:nvPicPr>
          <p:cNvPr id="167" name="Google Shape;167;p27"/>
          <p:cNvPicPr preferRelativeResize="0"/>
          <p:nvPr/>
        </p:nvPicPr>
        <p:blipFill>
          <a:blip r:embed="rId4">
            <a:alphaModFix/>
          </a:blip>
          <a:stretch>
            <a:fillRect/>
          </a:stretch>
        </p:blipFill>
        <p:spPr>
          <a:xfrm>
            <a:off x="805325" y="2571750"/>
            <a:ext cx="765600" cy="76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8"/>
          <p:cNvPicPr preferRelativeResize="0"/>
          <p:nvPr/>
        </p:nvPicPr>
        <p:blipFill rotWithShape="1">
          <a:blip r:embed="rId3">
            <a:alphaModFix/>
          </a:blip>
          <a:srcRect b="8525" l="0" r="0" t="0"/>
          <a:stretch/>
        </p:blipFill>
        <p:spPr>
          <a:xfrm>
            <a:off x="0" y="0"/>
            <a:ext cx="9199474" cy="4705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9"/>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180" name="Google Shape;18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181" name="Google Shape;181;p29"/>
          <p:cNvSpPr txBox="1"/>
          <p:nvPr/>
        </p:nvSpPr>
        <p:spPr>
          <a:xfrm>
            <a:off x="0" y="2576150"/>
            <a:ext cx="9144000" cy="138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3000"/>
              <a:buFont typeface="Arial"/>
              <a:buNone/>
            </a:pPr>
            <a:r>
              <a:rPr b="1" i="0" lang="en" sz="3000" u="none" cap="none" strike="noStrike">
                <a:solidFill>
                  <a:srgbClr val="000000"/>
                </a:solidFill>
                <a:latin typeface="Montserrat"/>
                <a:ea typeface="Montserrat"/>
                <a:cs typeface="Montserrat"/>
                <a:sym typeface="Montserrat"/>
              </a:rPr>
              <a:t>Deadline:</a:t>
            </a:r>
            <a:endParaRPr b="1"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5000"/>
              <a:buFont typeface="Arial"/>
              <a:buNone/>
            </a:pPr>
            <a:r>
              <a:rPr b="0" i="0" lang="en" sz="5000" u="none" cap="none" strike="noStrike">
                <a:solidFill>
                  <a:srgbClr val="000000"/>
                </a:solidFill>
                <a:latin typeface="Montserrat"/>
                <a:ea typeface="Montserrat"/>
                <a:cs typeface="Montserrat"/>
                <a:sym typeface="Montserrat"/>
              </a:rPr>
              <a:t>Friday, </a:t>
            </a:r>
            <a:r>
              <a:rPr lang="en" sz="5000">
                <a:latin typeface="Montserrat"/>
                <a:ea typeface="Montserrat"/>
                <a:cs typeface="Montserrat"/>
                <a:sym typeface="Montserrat"/>
              </a:rPr>
              <a:t>September</a:t>
            </a:r>
            <a:r>
              <a:rPr b="0" i="0" lang="en" sz="5000" u="none" cap="none" strike="noStrike">
                <a:solidFill>
                  <a:srgbClr val="000000"/>
                </a:solidFill>
                <a:latin typeface="Montserrat"/>
                <a:ea typeface="Montserrat"/>
                <a:cs typeface="Montserrat"/>
                <a:sym typeface="Montserrat"/>
              </a:rPr>
              <a:t> </a:t>
            </a:r>
            <a:r>
              <a:rPr lang="en" sz="5000">
                <a:latin typeface="Montserrat"/>
                <a:ea typeface="Montserrat"/>
                <a:cs typeface="Montserrat"/>
                <a:sym typeface="Montserrat"/>
              </a:rPr>
              <a:t>30</a:t>
            </a:r>
            <a:r>
              <a:rPr b="0" i="0" lang="en" sz="5000" u="none" cap="none" strike="noStrike">
                <a:solidFill>
                  <a:srgbClr val="000000"/>
                </a:solidFill>
                <a:latin typeface="Montserrat"/>
                <a:ea typeface="Montserrat"/>
                <a:cs typeface="Montserrat"/>
                <a:sym typeface="Montserrat"/>
              </a:rPr>
              <a:t>th</a:t>
            </a:r>
            <a:endParaRPr b="0" i="0" sz="5000" u="none" cap="none" strike="noStrike">
              <a:solidFill>
                <a:srgbClr val="000000"/>
              </a:solidFill>
              <a:latin typeface="Montserrat"/>
              <a:ea typeface="Montserrat"/>
              <a:cs typeface="Montserrat"/>
              <a:sym typeface="Montserrat"/>
            </a:endParaRPr>
          </a:p>
        </p:txBody>
      </p:sp>
      <p:cxnSp>
        <p:nvCxnSpPr>
          <p:cNvPr id="182" name="Google Shape;182;p29"/>
          <p:cNvCxnSpPr/>
          <p:nvPr/>
        </p:nvCxnSpPr>
        <p:spPr>
          <a:xfrm flipH="1" rot="10800000">
            <a:off x="303300" y="2473813"/>
            <a:ext cx="8537400" cy="8100"/>
          </a:xfrm>
          <a:prstGeom prst="straightConnector1">
            <a:avLst/>
          </a:prstGeom>
          <a:noFill/>
          <a:ln cap="flat" cmpd="sng" w="28575">
            <a:solidFill>
              <a:srgbClr val="000000"/>
            </a:solidFill>
            <a:prstDash val="solid"/>
            <a:round/>
            <a:headEnd len="sm" w="sm" type="none"/>
            <a:tailEnd len="sm" w="sm" type="none"/>
          </a:ln>
        </p:spPr>
      </p:cxnSp>
      <p:sp>
        <p:nvSpPr>
          <p:cNvPr id="183" name="Google Shape;183;p29"/>
          <p:cNvSpPr txBox="1"/>
          <p:nvPr/>
        </p:nvSpPr>
        <p:spPr>
          <a:xfrm>
            <a:off x="2286000" y="-68350"/>
            <a:ext cx="4572000" cy="264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4000"/>
              <a:buFont typeface="Arial"/>
              <a:buNone/>
            </a:pPr>
            <a:r>
              <a:rPr b="1" i="0" lang="en" sz="4000" u="none" cap="none" strike="noStrike">
                <a:solidFill>
                  <a:srgbClr val="000000"/>
                </a:solidFill>
                <a:latin typeface="Montserrat"/>
                <a:ea typeface="Montserrat"/>
                <a:cs typeface="Montserrat"/>
                <a:sym typeface="Montserrat"/>
              </a:rPr>
              <a:t>Chapter Dues:</a:t>
            </a:r>
            <a:endParaRPr b="1" i="0" sz="4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rPr b="0" i="0" lang="en" sz="4000" u="none" cap="none" strike="noStrike">
                <a:solidFill>
                  <a:srgbClr val="000000"/>
                </a:solidFill>
                <a:latin typeface="Montserrat"/>
                <a:ea typeface="Montserrat"/>
                <a:cs typeface="Montserrat"/>
                <a:sym typeface="Montserrat"/>
              </a:rPr>
              <a:t>Semester – $</a:t>
            </a:r>
            <a:r>
              <a:rPr lang="en" sz="4000">
                <a:latin typeface="Montserrat"/>
                <a:ea typeface="Montserrat"/>
                <a:cs typeface="Montserrat"/>
                <a:sym typeface="Montserrat"/>
              </a:rPr>
              <a:t>30</a:t>
            </a:r>
            <a:endParaRPr b="0" i="0" sz="4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rPr b="0" i="0" lang="en" sz="4000" u="none" cap="none" strike="noStrike">
                <a:solidFill>
                  <a:srgbClr val="000000"/>
                </a:solidFill>
                <a:latin typeface="Montserrat"/>
                <a:ea typeface="Montserrat"/>
                <a:cs typeface="Montserrat"/>
                <a:sym typeface="Montserrat"/>
              </a:rPr>
              <a:t>Year – $</a:t>
            </a:r>
            <a:r>
              <a:rPr lang="en" sz="4000">
                <a:latin typeface="Montserrat"/>
                <a:ea typeface="Montserrat"/>
                <a:cs typeface="Montserrat"/>
                <a:sym typeface="Montserrat"/>
              </a:rPr>
              <a:t>55</a:t>
            </a:r>
            <a:endParaRPr b="0" i="0" sz="4000" u="none" cap="none" strike="noStrike">
              <a:solidFill>
                <a:srgbClr val="000000"/>
              </a:solidFill>
              <a:latin typeface="Montserrat"/>
              <a:ea typeface="Montserrat"/>
              <a:cs typeface="Montserrat"/>
              <a:sym typeface="Montserrat"/>
            </a:endParaRPr>
          </a:p>
        </p:txBody>
      </p:sp>
      <p:sp>
        <p:nvSpPr>
          <p:cNvPr id="184" name="Google Shape;184;p29"/>
          <p:cNvSpPr txBox="1"/>
          <p:nvPr/>
        </p:nvSpPr>
        <p:spPr>
          <a:xfrm>
            <a:off x="1619100" y="4053975"/>
            <a:ext cx="5905800" cy="58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Please consider adding an additional $5 to your dues to donate to our Charity of Choice (</a:t>
            </a:r>
            <a:r>
              <a:rPr b="1" lang="en">
                <a:latin typeface="Montserrat"/>
                <a:ea typeface="Montserrat"/>
                <a:cs typeface="Montserrat"/>
                <a:sym typeface="Montserrat"/>
              </a:rPr>
              <a:t>Grace Cafe)</a:t>
            </a:r>
            <a:r>
              <a:rPr b="1" i="0" lang="en" sz="14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Montserrat"/>
              <a:ea typeface="Montserrat"/>
              <a:cs typeface="Montserrat"/>
              <a:sym typeface="Montserrat"/>
            </a:endParaRPr>
          </a:p>
        </p:txBody>
      </p:sp>
      <p:sp>
        <p:nvSpPr>
          <p:cNvPr id="185" name="Google Shape;185;p29"/>
          <p:cNvSpPr/>
          <p:nvPr/>
        </p:nvSpPr>
        <p:spPr>
          <a:xfrm>
            <a:off x="7052200" y="347875"/>
            <a:ext cx="1821600" cy="486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1400"/>
              <a:buFont typeface="Arial"/>
              <a:buNone/>
            </a:pPr>
            <a:r>
              <a:rPr b="1" i="0" lang="en" sz="1400" u="none" cap="none" strike="noStrike">
                <a:solidFill>
                  <a:schemeClr val="dk1"/>
                </a:solidFill>
                <a:latin typeface="Montserrat"/>
                <a:ea typeface="Montserrat"/>
                <a:cs typeface="Montserrat"/>
                <a:sym typeface="Montserrat"/>
              </a:rPr>
              <a:t>Office: Alter 502c</a:t>
            </a:r>
            <a:endParaRPr b="1" i="0" sz="1400" u="none" cap="none" strike="noStrike">
              <a:solidFill>
                <a:schemeClr val="dk1"/>
              </a:solidFill>
              <a:latin typeface="Montserrat"/>
              <a:ea typeface="Montserrat"/>
              <a:cs typeface="Montserrat"/>
              <a:sym typeface="Montserrat"/>
            </a:endParaRPr>
          </a:p>
        </p:txBody>
      </p:sp>
      <p:sp>
        <p:nvSpPr>
          <p:cNvPr id="186" name="Google Shape;186;p29"/>
          <p:cNvSpPr txBox="1"/>
          <p:nvPr/>
        </p:nvSpPr>
        <p:spPr>
          <a:xfrm>
            <a:off x="222150" y="1331400"/>
            <a:ext cx="2136600" cy="62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t>@tuowlsama</a:t>
            </a:r>
            <a:endParaRPr b="1" sz="2400"/>
          </a:p>
        </p:txBody>
      </p:sp>
      <p:pic>
        <p:nvPicPr>
          <p:cNvPr id="187" name="Google Shape;187;p29"/>
          <p:cNvPicPr preferRelativeResize="0"/>
          <p:nvPr/>
        </p:nvPicPr>
        <p:blipFill>
          <a:blip r:embed="rId3">
            <a:alphaModFix/>
          </a:blip>
          <a:stretch>
            <a:fillRect/>
          </a:stretch>
        </p:blipFill>
        <p:spPr>
          <a:xfrm>
            <a:off x="762100" y="409475"/>
            <a:ext cx="1056700" cy="105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0"/>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195" name="Google Shape;195;p30"/>
          <p:cNvSpPr txBox="1"/>
          <p:nvPr>
            <p:ph idx="12" type="sldNum"/>
          </p:nvPr>
        </p:nvSpPr>
        <p:spPr>
          <a:xfrm>
            <a:off x="6555900" y="4783488"/>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196" name="Google Shape;196;p30"/>
          <p:cNvSpPr txBox="1"/>
          <p:nvPr/>
        </p:nvSpPr>
        <p:spPr>
          <a:xfrm>
            <a:off x="287975" y="186500"/>
            <a:ext cx="8624700" cy="7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rgbClr val="000000"/>
                </a:solidFill>
                <a:latin typeface="Oswald"/>
                <a:ea typeface="Oswald"/>
                <a:cs typeface="Oswald"/>
                <a:sym typeface="Oswald"/>
              </a:rPr>
              <a:t>How to Join TU-AMA </a:t>
            </a:r>
            <a:endParaRPr b="0" i="0" sz="3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197" name="Google Shape;197;p30"/>
          <p:cNvSpPr txBox="1"/>
          <p:nvPr/>
        </p:nvSpPr>
        <p:spPr>
          <a:xfrm>
            <a:off x="1088400" y="1043740"/>
            <a:ext cx="7581900" cy="765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Fill out TU-AMA Application</a:t>
            </a:r>
            <a:r>
              <a:rPr b="1" i="0" lang="en" sz="1800" u="none" cap="none" strike="noStrike">
                <a:solidFill>
                  <a:srgbClr val="000000"/>
                </a:solidFill>
                <a:latin typeface="Arial"/>
                <a:ea typeface="Arial"/>
                <a:cs typeface="Arial"/>
                <a:sym typeface="Arial"/>
              </a:rPr>
              <a:t> </a:t>
            </a:r>
            <a:endParaRPr b="1" i="0" sz="18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Visit tuowlsama.org/join and complete the electronic chapter application</a:t>
            </a:r>
            <a:endParaRPr b="0" i="0" sz="1600" u="none" cap="none" strike="noStrike">
              <a:solidFill>
                <a:srgbClr val="000000"/>
              </a:solidFill>
              <a:latin typeface="Arial"/>
              <a:ea typeface="Arial"/>
              <a:cs typeface="Arial"/>
              <a:sym typeface="Arial"/>
            </a:endParaRPr>
          </a:p>
        </p:txBody>
      </p:sp>
      <p:pic>
        <p:nvPicPr>
          <p:cNvPr id="198" name="Google Shape;198;p30"/>
          <p:cNvPicPr preferRelativeResize="0"/>
          <p:nvPr/>
        </p:nvPicPr>
        <p:blipFill rotWithShape="1">
          <a:blip r:embed="rId3">
            <a:alphaModFix amt="9000"/>
          </a:blip>
          <a:srcRect b="36478" l="1886" r="50603" t="36353"/>
          <a:stretch/>
        </p:blipFill>
        <p:spPr>
          <a:xfrm>
            <a:off x="174425" y="1490550"/>
            <a:ext cx="8795150" cy="2827050"/>
          </a:xfrm>
          <a:prstGeom prst="rect">
            <a:avLst/>
          </a:prstGeom>
          <a:noFill/>
          <a:ln>
            <a:noFill/>
          </a:ln>
        </p:spPr>
      </p:pic>
      <p:sp>
        <p:nvSpPr>
          <p:cNvPr id="199" name="Google Shape;199;p30"/>
          <p:cNvSpPr txBox="1"/>
          <p:nvPr/>
        </p:nvSpPr>
        <p:spPr>
          <a:xfrm>
            <a:off x="1088400" y="1900963"/>
            <a:ext cx="7581900" cy="10020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Become a National Member</a:t>
            </a:r>
            <a:endParaRPr b="1" i="0" sz="25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Go to ama.org, click the menu on the right, and click “Join AMA” </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Purchase your National AMA “Undergrad Student Membership” and pay $29</a:t>
            </a:r>
            <a:r>
              <a:rPr b="0" i="0" lang="en" sz="1600" u="none" cap="none" strike="noStrike">
                <a:solidFill>
                  <a:schemeClr val="dk1"/>
                </a:solidFill>
                <a:highlight>
                  <a:srgbClr val="FFFF00"/>
                </a:highlight>
                <a:latin typeface="Arial"/>
                <a:ea typeface="Arial"/>
                <a:cs typeface="Arial"/>
                <a:sym typeface="Arial"/>
              </a:rPr>
              <a:t> </a:t>
            </a:r>
            <a:endParaRPr b="1" i="0" sz="2500" u="none" cap="none" strike="noStrike">
              <a:solidFill>
                <a:srgbClr val="000000"/>
              </a:solidFill>
              <a:highlight>
                <a:srgbClr val="FFFF00"/>
              </a:highlight>
              <a:latin typeface="Arial"/>
              <a:ea typeface="Arial"/>
              <a:cs typeface="Arial"/>
              <a:sym typeface="Arial"/>
            </a:endParaRPr>
          </a:p>
        </p:txBody>
      </p:sp>
      <p:sp>
        <p:nvSpPr>
          <p:cNvPr id="200" name="Google Shape;200;p30"/>
          <p:cNvSpPr txBox="1"/>
          <p:nvPr/>
        </p:nvSpPr>
        <p:spPr>
          <a:xfrm>
            <a:off x="1088400" y="4416475"/>
            <a:ext cx="7581900" cy="765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Pay Dues </a:t>
            </a:r>
            <a:endParaRPr b="1" i="0" sz="25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Venmo (@</a:t>
            </a:r>
            <a:r>
              <a:rPr lang="en" sz="1600"/>
              <a:t>tuowlsama</a:t>
            </a:r>
            <a:r>
              <a:rPr b="0" i="0" lang="en" sz="1600" u="none" cap="none" strike="noStrike">
                <a:solidFill>
                  <a:srgbClr val="000000"/>
                </a:solidFill>
                <a:latin typeface="Arial"/>
                <a:ea typeface="Arial"/>
                <a:cs typeface="Arial"/>
                <a:sym typeface="Arial"/>
              </a:rPr>
              <a:t>) / Credit/Debit to PayPal (owlsama@gmail.com)</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Check to “Temple University American Marketing Association”  </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cxnSp>
        <p:nvCxnSpPr>
          <p:cNvPr id="201" name="Google Shape;201;p30"/>
          <p:cNvCxnSpPr/>
          <p:nvPr/>
        </p:nvCxnSpPr>
        <p:spPr>
          <a:xfrm flipH="1" rot="10800000">
            <a:off x="253050" y="834775"/>
            <a:ext cx="8637900" cy="9900"/>
          </a:xfrm>
          <a:prstGeom prst="straightConnector1">
            <a:avLst/>
          </a:prstGeom>
          <a:noFill/>
          <a:ln cap="flat" cmpd="sng" w="38100">
            <a:solidFill>
              <a:srgbClr val="000000"/>
            </a:solidFill>
            <a:prstDash val="solid"/>
            <a:round/>
            <a:headEnd len="sm" w="sm" type="none"/>
            <a:tailEnd len="sm" w="sm" type="none"/>
          </a:ln>
        </p:spPr>
      </p:cxnSp>
      <p:sp>
        <p:nvSpPr>
          <p:cNvPr id="202" name="Google Shape;202;p30"/>
          <p:cNvSpPr/>
          <p:nvPr/>
        </p:nvSpPr>
        <p:spPr>
          <a:xfrm>
            <a:off x="253050" y="380552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Montserrat"/>
                <a:ea typeface="Montserrat"/>
                <a:cs typeface="Montserrat"/>
                <a:sym typeface="Montserrat"/>
              </a:rPr>
              <a:t>4</a:t>
            </a:r>
            <a:endParaRPr b="1" i="0" sz="3600" u="none" cap="none" strike="noStrike">
              <a:solidFill>
                <a:srgbClr val="000000"/>
              </a:solidFill>
              <a:latin typeface="Montserrat"/>
              <a:ea typeface="Montserrat"/>
              <a:cs typeface="Montserrat"/>
              <a:sym typeface="Montserrat"/>
            </a:endParaRPr>
          </a:p>
        </p:txBody>
      </p:sp>
      <p:sp>
        <p:nvSpPr>
          <p:cNvPr id="203" name="Google Shape;203;p30"/>
          <p:cNvSpPr txBox="1"/>
          <p:nvPr/>
        </p:nvSpPr>
        <p:spPr>
          <a:xfrm>
            <a:off x="1088400" y="2905525"/>
            <a:ext cx="8055600" cy="765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Get Approval </a:t>
            </a:r>
            <a:endParaRPr b="1" i="0" sz="25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b="0" i="0" lang="en" sz="1600" u="none" cap="none" strike="noStrike">
                <a:solidFill>
                  <a:schemeClr val="dk1"/>
                </a:solidFill>
                <a:latin typeface="Arial"/>
                <a:ea typeface="Arial"/>
                <a:cs typeface="Arial"/>
                <a:sym typeface="Arial"/>
              </a:rPr>
              <a:t>Forward the confirmation email or send a screenshot to </a:t>
            </a:r>
            <a:r>
              <a:rPr lang="en" sz="1600" u="sng">
                <a:solidFill>
                  <a:srgbClr val="4A86E8"/>
                </a:solidFill>
              </a:rPr>
              <a:t>elenarossetti@temple.edu</a:t>
            </a:r>
            <a:endParaRPr b="0" i="0" sz="1600" u="sng" cap="none" strike="noStrike">
              <a:solidFill>
                <a:srgbClr val="4A86E8"/>
              </a:solidFill>
              <a:latin typeface="Arial"/>
              <a:ea typeface="Arial"/>
              <a:cs typeface="Arial"/>
              <a:sym typeface="Arial"/>
            </a:endParaRPr>
          </a:p>
        </p:txBody>
      </p:sp>
      <p:sp>
        <p:nvSpPr>
          <p:cNvPr id="204" name="Google Shape;204;p30"/>
          <p:cNvSpPr/>
          <p:nvPr/>
        </p:nvSpPr>
        <p:spPr>
          <a:xfrm>
            <a:off x="253050" y="102617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  </a:t>
            </a:r>
            <a:r>
              <a:rPr b="1" i="0" lang="en" sz="3600" u="none" cap="none" strike="noStrike">
                <a:solidFill>
                  <a:srgbClr val="000000"/>
                </a:solidFill>
                <a:latin typeface="Montserrat"/>
                <a:ea typeface="Montserrat"/>
                <a:cs typeface="Montserrat"/>
                <a:sym typeface="Montserrat"/>
              </a:rPr>
              <a:t>1</a:t>
            </a:r>
            <a:endParaRPr b="1" i="0" sz="3600" u="none" cap="none" strike="noStrike">
              <a:solidFill>
                <a:srgbClr val="000000"/>
              </a:solidFill>
              <a:latin typeface="Montserrat"/>
              <a:ea typeface="Montserrat"/>
              <a:cs typeface="Montserrat"/>
              <a:sym typeface="Montserrat"/>
            </a:endParaRPr>
          </a:p>
        </p:txBody>
      </p:sp>
      <p:sp>
        <p:nvSpPr>
          <p:cNvPr id="205" name="Google Shape;205;p30"/>
          <p:cNvSpPr/>
          <p:nvPr/>
        </p:nvSpPr>
        <p:spPr>
          <a:xfrm>
            <a:off x="253050" y="188837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 </a:t>
            </a:r>
            <a:r>
              <a:rPr b="1" i="0" lang="en" sz="3600" u="none" cap="none" strike="noStrike">
                <a:solidFill>
                  <a:srgbClr val="000000"/>
                </a:solidFill>
                <a:latin typeface="Montserrat"/>
                <a:ea typeface="Montserrat"/>
                <a:cs typeface="Montserrat"/>
                <a:sym typeface="Montserrat"/>
              </a:rPr>
              <a:t>2</a:t>
            </a:r>
            <a:endParaRPr b="1" i="0" sz="3600" u="none" cap="none" strike="noStrike">
              <a:solidFill>
                <a:srgbClr val="000000"/>
              </a:solidFill>
              <a:latin typeface="Montserrat"/>
              <a:ea typeface="Montserrat"/>
              <a:cs typeface="Montserrat"/>
              <a:sym typeface="Montserrat"/>
            </a:endParaRPr>
          </a:p>
        </p:txBody>
      </p:sp>
      <p:sp>
        <p:nvSpPr>
          <p:cNvPr id="206" name="Google Shape;206;p30"/>
          <p:cNvSpPr/>
          <p:nvPr/>
        </p:nvSpPr>
        <p:spPr>
          <a:xfrm>
            <a:off x="253050" y="290297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 </a:t>
            </a:r>
            <a:r>
              <a:rPr b="1" i="0" lang="en" sz="3600" u="none" cap="none" strike="noStrike">
                <a:solidFill>
                  <a:srgbClr val="000000"/>
                </a:solidFill>
                <a:latin typeface="Montserrat"/>
                <a:ea typeface="Montserrat"/>
                <a:cs typeface="Montserrat"/>
                <a:sym typeface="Montserrat"/>
              </a:rPr>
              <a:t>3</a:t>
            </a:r>
            <a:endParaRPr b="1" i="0" sz="3600" u="none" cap="none" strike="noStrike">
              <a:solidFill>
                <a:srgbClr val="000000"/>
              </a:solidFill>
              <a:latin typeface="Montserrat"/>
              <a:ea typeface="Montserrat"/>
              <a:cs typeface="Montserrat"/>
              <a:sym typeface="Montserrat"/>
            </a:endParaRPr>
          </a:p>
        </p:txBody>
      </p:sp>
      <p:sp>
        <p:nvSpPr>
          <p:cNvPr id="207" name="Google Shape;207;p30"/>
          <p:cNvSpPr txBox="1"/>
          <p:nvPr/>
        </p:nvSpPr>
        <p:spPr>
          <a:xfrm>
            <a:off x="5970475" y="211075"/>
            <a:ext cx="2999100" cy="633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*Must be completed in order*</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 name="Shape 212"/>
        <p:cNvGrpSpPr/>
        <p:nvPr/>
      </p:nvGrpSpPr>
      <p:grpSpPr>
        <a:xfrm>
          <a:off x="0" y="0"/>
          <a:ext cx="0" cy="0"/>
          <a:chOff x="0" y="0"/>
          <a:chExt cx="0" cy="0"/>
        </a:xfrm>
      </p:grpSpPr>
      <p:sp>
        <p:nvSpPr>
          <p:cNvPr id="213" name="Google Shape;213;p31"/>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1"/>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215" name="Google Shape;215;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216" name="Google Shape;216;p31"/>
          <p:cNvSpPr txBox="1"/>
          <p:nvPr/>
        </p:nvSpPr>
        <p:spPr>
          <a:xfrm>
            <a:off x="287975" y="186500"/>
            <a:ext cx="8624700" cy="7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lang="en" sz="3400">
                <a:latin typeface="Oswald"/>
                <a:ea typeface="Oswald"/>
                <a:cs typeface="Oswald"/>
                <a:sym typeface="Oswald"/>
              </a:rPr>
              <a:t>Mentorship Program</a:t>
            </a:r>
            <a:endParaRPr b="0" i="0" sz="3400" u="none" cap="none" strike="noStrike">
              <a:solidFill>
                <a:srgbClr val="000000"/>
              </a:solidFill>
              <a:latin typeface="Oswald"/>
              <a:ea typeface="Oswald"/>
              <a:cs typeface="Oswald"/>
              <a:sym typeface="Oswald"/>
            </a:endParaRPr>
          </a:p>
        </p:txBody>
      </p:sp>
      <p:cxnSp>
        <p:nvCxnSpPr>
          <p:cNvPr id="217" name="Google Shape;217;p31"/>
          <p:cNvCxnSpPr/>
          <p:nvPr/>
        </p:nvCxnSpPr>
        <p:spPr>
          <a:xfrm flipH="1" rot="10800000">
            <a:off x="253050" y="834775"/>
            <a:ext cx="8637900" cy="9900"/>
          </a:xfrm>
          <a:prstGeom prst="straightConnector1">
            <a:avLst/>
          </a:prstGeom>
          <a:noFill/>
          <a:ln cap="flat" cmpd="sng" w="38100">
            <a:solidFill>
              <a:srgbClr val="000000"/>
            </a:solidFill>
            <a:prstDash val="solid"/>
            <a:round/>
            <a:headEnd len="sm" w="sm" type="none"/>
            <a:tailEnd len="sm" w="sm" type="none"/>
          </a:ln>
        </p:spPr>
      </p:cxnSp>
      <p:sp>
        <p:nvSpPr>
          <p:cNvPr id="218" name="Google Shape;218;p31"/>
          <p:cNvSpPr txBox="1"/>
          <p:nvPr/>
        </p:nvSpPr>
        <p:spPr>
          <a:xfrm>
            <a:off x="287975" y="1091388"/>
            <a:ext cx="4284000" cy="3153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sz="2000"/>
              <a:t>General body members are paired with an executive board director</a:t>
            </a:r>
            <a:endParaRPr sz="2000"/>
          </a:p>
          <a:p>
            <a:pPr indent="-355600" lvl="0" marL="457200" marR="0" rtl="0" algn="l">
              <a:lnSpc>
                <a:spcPct val="100000"/>
              </a:lnSpc>
              <a:spcBef>
                <a:spcPts val="0"/>
              </a:spcBef>
              <a:spcAft>
                <a:spcPts val="0"/>
              </a:spcAft>
              <a:buSzPts val="2000"/>
              <a:buChar char="●"/>
            </a:pPr>
            <a:r>
              <a:rPr lang="en" sz="2000"/>
              <a:t>Opportunity to work on your personal and professional goals </a:t>
            </a:r>
            <a:endParaRPr sz="2000"/>
          </a:p>
          <a:p>
            <a:pPr indent="-355600" lvl="0" marL="457200" marR="0" rtl="0" algn="l">
              <a:lnSpc>
                <a:spcPct val="100000"/>
              </a:lnSpc>
              <a:spcBef>
                <a:spcPts val="0"/>
              </a:spcBef>
              <a:spcAft>
                <a:spcPts val="0"/>
              </a:spcAft>
              <a:buSzPts val="2000"/>
              <a:buChar char="●"/>
            </a:pPr>
            <a:r>
              <a:rPr lang="en" sz="2000"/>
              <a:t>Ability to learn skills such as LinkedIn, Resume Building, Graphic Design, Personal Branding, etc.</a:t>
            </a:r>
            <a:endParaRPr sz="2000"/>
          </a:p>
          <a:p>
            <a:pPr indent="-355600" lvl="0" marL="457200" rtl="0" algn="l">
              <a:spcBef>
                <a:spcPts val="0"/>
              </a:spcBef>
              <a:spcAft>
                <a:spcPts val="0"/>
              </a:spcAft>
              <a:buSzPts val="2000"/>
              <a:buChar char="●"/>
            </a:pPr>
            <a:r>
              <a:rPr lang="en" sz="2000">
                <a:solidFill>
                  <a:schemeClr val="dk1"/>
                </a:solidFill>
              </a:rPr>
              <a:t>Sign ups are on a rolling basis</a:t>
            </a:r>
            <a:endParaRPr sz="2000"/>
          </a:p>
          <a:p>
            <a:pPr indent="0" lvl="0" marL="0" marR="0" rtl="0" algn="l">
              <a:lnSpc>
                <a:spcPct val="100000"/>
              </a:lnSpc>
              <a:spcBef>
                <a:spcPts val="0"/>
              </a:spcBef>
              <a:spcAft>
                <a:spcPts val="0"/>
              </a:spcAft>
              <a:buNone/>
            </a:pPr>
            <a:r>
              <a:t/>
            </a:r>
            <a:endParaRPr sz="1200"/>
          </a:p>
        </p:txBody>
      </p:sp>
      <p:pic>
        <p:nvPicPr>
          <p:cNvPr id="219" name="Google Shape;219;p31"/>
          <p:cNvPicPr preferRelativeResize="0"/>
          <p:nvPr/>
        </p:nvPicPr>
        <p:blipFill rotWithShape="1">
          <a:blip r:embed="rId3">
            <a:alphaModFix/>
          </a:blip>
          <a:srcRect b="0" l="25711" r="25711" t="0"/>
          <a:stretch/>
        </p:blipFill>
        <p:spPr>
          <a:xfrm>
            <a:off x="6666350" y="1137375"/>
            <a:ext cx="2298204" cy="3153300"/>
          </a:xfrm>
          <a:prstGeom prst="rect">
            <a:avLst/>
          </a:prstGeom>
          <a:noFill/>
          <a:ln>
            <a:noFill/>
          </a:ln>
        </p:spPr>
      </p:pic>
      <p:sp>
        <p:nvSpPr>
          <p:cNvPr id="220" name="Google Shape;220;p31"/>
          <p:cNvSpPr txBox="1"/>
          <p:nvPr/>
        </p:nvSpPr>
        <p:spPr>
          <a:xfrm>
            <a:off x="6666300" y="4268125"/>
            <a:ext cx="229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*Must be a paid member</a:t>
            </a:r>
            <a:endParaRPr/>
          </a:p>
        </p:txBody>
      </p:sp>
      <p:pic>
        <p:nvPicPr>
          <p:cNvPr descr="IMG_5440_Original.jpg" id="221" name="Google Shape;221;p31"/>
          <p:cNvPicPr preferRelativeResize="0"/>
          <p:nvPr/>
        </p:nvPicPr>
        <p:blipFill rotWithShape="1">
          <a:blip r:embed="rId4">
            <a:alphaModFix/>
          </a:blip>
          <a:srcRect b="18685" l="0" r="0" t="0"/>
          <a:stretch/>
        </p:blipFill>
        <p:spPr>
          <a:xfrm>
            <a:off x="4788000" y="1137375"/>
            <a:ext cx="1749225" cy="1422400"/>
          </a:xfrm>
          <a:prstGeom prst="rect">
            <a:avLst/>
          </a:prstGeom>
          <a:noFill/>
          <a:ln>
            <a:noFill/>
          </a:ln>
        </p:spPr>
      </p:pic>
      <p:pic>
        <p:nvPicPr>
          <p:cNvPr id="222" name="Google Shape;222;p31"/>
          <p:cNvPicPr preferRelativeResize="0"/>
          <p:nvPr/>
        </p:nvPicPr>
        <p:blipFill rotWithShape="1">
          <a:blip r:embed="rId5">
            <a:alphaModFix/>
          </a:blip>
          <a:srcRect b="17548" l="45958" r="18214" t="24268"/>
          <a:stretch/>
        </p:blipFill>
        <p:spPr>
          <a:xfrm>
            <a:off x="4788000" y="2634200"/>
            <a:ext cx="1749228" cy="17754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idx="1" type="body"/>
          </p:nvPr>
        </p:nvSpPr>
        <p:spPr>
          <a:xfrm>
            <a:off x="1980500" y="996100"/>
            <a:ext cx="4906800" cy="3263400"/>
          </a:xfrm>
          <a:prstGeom prst="rect">
            <a:avLst/>
          </a:prstGeom>
        </p:spPr>
        <p:txBody>
          <a:bodyPr anchorCtr="0" anchor="t" bIns="68575" lIns="68575" spcFirstLastPara="1" rIns="68575" wrap="square" tIns="68575">
            <a:noAutofit/>
          </a:bodyPr>
          <a:lstStyle/>
          <a:p>
            <a:pPr indent="0" lvl="0" marL="0" rtl="0" algn="ctr">
              <a:spcBef>
                <a:spcPts val="800"/>
              </a:spcBef>
              <a:spcAft>
                <a:spcPts val="0"/>
              </a:spcAft>
              <a:buNone/>
            </a:pPr>
            <a:r>
              <a:rPr lang="en"/>
              <a:t>Need a new headshot?</a:t>
            </a:r>
            <a:endParaRPr/>
          </a:p>
          <a:p>
            <a:pPr indent="0" lvl="0" marL="0" rtl="0" algn="ctr">
              <a:spcBef>
                <a:spcPts val="800"/>
              </a:spcBef>
              <a:spcAft>
                <a:spcPts val="0"/>
              </a:spcAft>
              <a:buNone/>
            </a:pPr>
            <a:r>
              <a:t/>
            </a:r>
            <a:endParaRPr/>
          </a:p>
          <a:p>
            <a:pPr indent="0" lvl="0" marL="0" rtl="0" algn="ctr">
              <a:spcBef>
                <a:spcPts val="800"/>
              </a:spcBef>
              <a:spcAft>
                <a:spcPts val="0"/>
              </a:spcAft>
              <a:buNone/>
            </a:pPr>
            <a:r>
              <a:t/>
            </a:r>
            <a:endParaRPr/>
          </a:p>
          <a:p>
            <a:pPr indent="0" lvl="0" marL="0" rtl="0" algn="ctr">
              <a:spcBef>
                <a:spcPts val="800"/>
              </a:spcBef>
              <a:spcAft>
                <a:spcPts val="0"/>
              </a:spcAft>
              <a:buNone/>
            </a:pPr>
            <a:r>
              <a:t/>
            </a:r>
            <a:endParaRPr/>
          </a:p>
          <a:p>
            <a:pPr indent="0" lvl="0" marL="0" rtl="0" algn="ctr">
              <a:spcBef>
                <a:spcPts val="800"/>
              </a:spcBef>
              <a:spcAft>
                <a:spcPts val="0"/>
              </a:spcAft>
              <a:buNone/>
            </a:pPr>
            <a:r>
              <a:t/>
            </a:r>
            <a:endParaRPr/>
          </a:p>
          <a:p>
            <a:pPr indent="0" lvl="0" marL="0" rtl="0" algn="ctr">
              <a:spcBef>
                <a:spcPts val="800"/>
              </a:spcBef>
              <a:spcAft>
                <a:spcPts val="0"/>
              </a:spcAft>
              <a:buNone/>
            </a:pPr>
            <a:r>
              <a:t/>
            </a:r>
            <a:endParaRPr b="1"/>
          </a:p>
          <a:p>
            <a:pPr indent="0" lvl="0" marL="0" rtl="0" algn="ctr">
              <a:spcBef>
                <a:spcPts val="800"/>
              </a:spcBef>
              <a:spcAft>
                <a:spcPts val="0"/>
              </a:spcAft>
              <a:buNone/>
            </a:pPr>
            <a:r>
              <a:t/>
            </a:r>
            <a:endParaRPr b="1"/>
          </a:p>
          <a:p>
            <a:pPr indent="0" lvl="0" marL="0" rtl="0" algn="ctr">
              <a:spcBef>
                <a:spcPts val="800"/>
              </a:spcBef>
              <a:spcAft>
                <a:spcPts val="0"/>
              </a:spcAft>
              <a:buNone/>
            </a:pPr>
            <a:r>
              <a:rPr b="1" lang="en"/>
              <a:t>$5 </a:t>
            </a:r>
            <a:r>
              <a:rPr lang="en"/>
              <a:t>for</a:t>
            </a:r>
            <a:r>
              <a:rPr b="1" lang="en"/>
              <a:t> </a:t>
            </a:r>
            <a:r>
              <a:rPr lang="en"/>
              <a:t>Non-Gold Members</a:t>
            </a:r>
            <a:endParaRPr/>
          </a:p>
          <a:p>
            <a:pPr indent="0" lvl="0" marL="0" rtl="0" algn="ctr">
              <a:spcBef>
                <a:spcPts val="800"/>
              </a:spcBef>
              <a:spcAft>
                <a:spcPts val="0"/>
              </a:spcAft>
              <a:buNone/>
            </a:pPr>
            <a:r>
              <a:rPr lang="en" sz="1900"/>
              <a:t>Slack or Email </a:t>
            </a:r>
            <a:r>
              <a:rPr lang="en" sz="1900" u="sng">
                <a:solidFill>
                  <a:schemeClr val="hlink"/>
                </a:solidFill>
                <a:hlinkClick r:id="rId3"/>
              </a:rPr>
              <a:t>michael.breen@temple.edu</a:t>
            </a:r>
            <a:r>
              <a:rPr lang="en"/>
              <a:t> </a:t>
            </a:r>
            <a:endParaRPr/>
          </a:p>
        </p:txBody>
      </p:sp>
      <p:sp>
        <p:nvSpPr>
          <p:cNvPr id="228" name="Google Shape;228;p32"/>
          <p:cNvSpPr txBox="1"/>
          <p:nvPr/>
        </p:nvSpPr>
        <p:spPr>
          <a:xfrm>
            <a:off x="259650" y="214000"/>
            <a:ext cx="8624700" cy="62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lang="en" sz="3400">
                <a:latin typeface="Oswald"/>
                <a:ea typeface="Oswald"/>
                <a:cs typeface="Oswald"/>
                <a:sym typeface="Oswald"/>
              </a:rPr>
              <a:t>Need a New Headshot?</a:t>
            </a:r>
            <a:endParaRPr b="0" i="0" sz="3400" u="none" cap="none" strike="noStrike">
              <a:solidFill>
                <a:srgbClr val="000000"/>
              </a:solidFill>
              <a:latin typeface="Oswald"/>
              <a:ea typeface="Oswald"/>
              <a:cs typeface="Oswald"/>
              <a:sym typeface="Oswald"/>
            </a:endParaRPr>
          </a:p>
        </p:txBody>
      </p:sp>
      <p:cxnSp>
        <p:nvCxnSpPr>
          <p:cNvPr id="229" name="Google Shape;229;p32"/>
          <p:cNvCxnSpPr/>
          <p:nvPr/>
        </p:nvCxnSpPr>
        <p:spPr>
          <a:xfrm>
            <a:off x="256725" y="835289"/>
            <a:ext cx="8671200" cy="0"/>
          </a:xfrm>
          <a:prstGeom prst="straightConnector1">
            <a:avLst/>
          </a:prstGeom>
          <a:noFill/>
          <a:ln cap="flat" cmpd="sng" w="38100">
            <a:solidFill>
              <a:schemeClr val="dk1"/>
            </a:solidFill>
            <a:prstDash val="solid"/>
            <a:round/>
            <a:headEnd len="med" w="med" type="none"/>
            <a:tailEnd len="med" w="med" type="none"/>
          </a:ln>
        </p:spPr>
      </p:cxnSp>
      <p:sp>
        <p:nvSpPr>
          <p:cNvPr id="230" name="Google Shape;230;p32"/>
          <p:cNvSpPr/>
          <p:nvPr/>
        </p:nvSpPr>
        <p:spPr>
          <a:xfrm>
            <a:off x="765000" y="911100"/>
            <a:ext cx="872400" cy="151800"/>
          </a:xfrm>
          <a:prstGeom prst="rect">
            <a:avLst/>
          </a:prstGeom>
          <a:solidFill>
            <a:srgbClr val="F2F3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32"/>
          <p:cNvPicPr preferRelativeResize="0"/>
          <p:nvPr/>
        </p:nvPicPr>
        <p:blipFill rotWithShape="1">
          <a:blip r:embed="rId4">
            <a:alphaModFix/>
          </a:blip>
          <a:srcRect b="0" l="25131" r="23263" t="0"/>
          <a:stretch/>
        </p:blipFill>
        <p:spPr>
          <a:xfrm>
            <a:off x="259639" y="1417075"/>
            <a:ext cx="2118610" cy="2309351"/>
          </a:xfrm>
          <a:prstGeom prst="rect">
            <a:avLst/>
          </a:prstGeom>
          <a:noFill/>
          <a:ln>
            <a:noFill/>
          </a:ln>
        </p:spPr>
      </p:pic>
      <p:pic>
        <p:nvPicPr>
          <p:cNvPr id="232" name="Google Shape;232;p32"/>
          <p:cNvPicPr preferRelativeResize="0"/>
          <p:nvPr/>
        </p:nvPicPr>
        <p:blipFill rotWithShape="1">
          <a:blip r:embed="rId5">
            <a:alphaModFix/>
          </a:blip>
          <a:srcRect b="0" l="22967" r="21863" t="0"/>
          <a:stretch/>
        </p:blipFill>
        <p:spPr>
          <a:xfrm>
            <a:off x="6662850" y="1417075"/>
            <a:ext cx="2265083" cy="2309351"/>
          </a:xfrm>
          <a:prstGeom prst="rect">
            <a:avLst/>
          </a:prstGeom>
          <a:noFill/>
          <a:ln>
            <a:noFill/>
          </a:ln>
        </p:spPr>
      </p:pic>
      <p:sp>
        <p:nvSpPr>
          <p:cNvPr id="233" name="Google Shape;233;p32"/>
          <p:cNvSpPr txBox="1"/>
          <p:nvPr/>
        </p:nvSpPr>
        <p:spPr>
          <a:xfrm>
            <a:off x="259650" y="214000"/>
            <a:ext cx="8624700" cy="62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lang="en" sz="3400">
                <a:latin typeface="Oswald"/>
                <a:ea typeface="Oswald"/>
                <a:cs typeface="Oswald"/>
                <a:sym typeface="Oswald"/>
              </a:rPr>
              <a:t>Need a New Headshot?</a:t>
            </a:r>
            <a:endParaRPr b="0" i="0" sz="3400" u="none" cap="none" strike="noStrike">
              <a:solidFill>
                <a:srgbClr val="000000"/>
              </a:solidFill>
              <a:latin typeface="Oswald"/>
              <a:ea typeface="Oswald"/>
              <a:cs typeface="Oswald"/>
              <a:sym typeface="Oswald"/>
            </a:endParaRPr>
          </a:p>
        </p:txBody>
      </p:sp>
      <p:pic>
        <p:nvPicPr>
          <p:cNvPr id="234" name="Google Shape;234;p32"/>
          <p:cNvPicPr preferRelativeResize="0"/>
          <p:nvPr/>
        </p:nvPicPr>
        <p:blipFill>
          <a:blip r:embed="rId6">
            <a:alphaModFix/>
          </a:blip>
          <a:stretch>
            <a:fillRect/>
          </a:stretch>
        </p:blipFill>
        <p:spPr>
          <a:xfrm>
            <a:off x="3301363" y="1452850"/>
            <a:ext cx="2265075" cy="22377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 name="Shape 238"/>
        <p:cNvGrpSpPr/>
        <p:nvPr/>
      </p:nvGrpSpPr>
      <p:grpSpPr>
        <a:xfrm>
          <a:off x="0" y="0"/>
          <a:ext cx="0" cy="0"/>
          <a:chOff x="0" y="0"/>
          <a:chExt cx="0" cy="0"/>
        </a:xfrm>
      </p:grpSpPr>
      <p:pic>
        <p:nvPicPr>
          <p:cNvPr id="239" name="Google Shape;239;p33"/>
          <p:cNvPicPr preferRelativeResize="0"/>
          <p:nvPr/>
        </p:nvPicPr>
        <p:blipFill rotWithShape="1">
          <a:blip r:embed="rId3">
            <a:alphaModFix/>
          </a:blip>
          <a:srcRect b="0" l="0" r="28335" t="0"/>
          <a:stretch/>
        </p:blipFill>
        <p:spPr>
          <a:xfrm>
            <a:off x="564125" y="937100"/>
            <a:ext cx="5291351" cy="3489851"/>
          </a:xfrm>
          <a:prstGeom prst="rect">
            <a:avLst/>
          </a:prstGeom>
          <a:noFill/>
          <a:ln>
            <a:noFill/>
          </a:ln>
        </p:spPr>
      </p:pic>
      <p:sp>
        <p:nvSpPr>
          <p:cNvPr id="240" name="Google Shape;240;p33"/>
          <p:cNvSpPr txBox="1"/>
          <p:nvPr/>
        </p:nvSpPr>
        <p:spPr>
          <a:xfrm>
            <a:off x="464575" y="154850"/>
            <a:ext cx="6282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latin typeface="Oswald"/>
                <a:ea typeface="Oswald"/>
                <a:cs typeface="Oswald"/>
                <a:sym typeface="Oswald"/>
              </a:rPr>
              <a:t>Member Calendar </a:t>
            </a:r>
            <a:endParaRPr sz="3400">
              <a:latin typeface="Oswald"/>
              <a:ea typeface="Oswald"/>
              <a:cs typeface="Oswald"/>
              <a:sym typeface="Oswald"/>
            </a:endParaRPr>
          </a:p>
        </p:txBody>
      </p:sp>
      <p:cxnSp>
        <p:nvCxnSpPr>
          <p:cNvPr id="241" name="Google Shape;241;p33"/>
          <p:cNvCxnSpPr/>
          <p:nvPr/>
        </p:nvCxnSpPr>
        <p:spPr>
          <a:xfrm>
            <a:off x="564125" y="785350"/>
            <a:ext cx="7897800" cy="111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