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6"/>
    <p:sldMasterId id="2147483682" r:id="rId7"/>
    <p:sldMasterId id="214748368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143500" cx="9144000"/>
  <p:notesSz cx="6858000" cy="9144000"/>
  <p:embeddedFontLst>
    <p:embeddedFont>
      <p:font typeface="Montserrat"/>
      <p:regular r:id="rId54"/>
      <p:bold r:id="rId55"/>
      <p:italic r:id="rId56"/>
      <p:boldItalic r:id="rId57"/>
    </p:embeddedFont>
    <p:embeddedFont>
      <p:font typeface="Oswald"/>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uliette Plumm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35D95A-9EB6-46AD-97E4-CC7BD52C1B40}">
  <a:tblStyle styleId="{E835D95A-9EB6-46AD-97E4-CC7BD52C1B4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Montserrat-bold.fntdata"/><Relationship Id="rId10" Type="http://schemas.openxmlformats.org/officeDocument/2006/relationships/slide" Target="slides/slide1.xml"/><Relationship Id="rId54" Type="http://schemas.openxmlformats.org/officeDocument/2006/relationships/font" Target="fonts/Montserrat-regular.fntdata"/><Relationship Id="rId13" Type="http://schemas.openxmlformats.org/officeDocument/2006/relationships/slide" Target="slides/slide4.xml"/><Relationship Id="rId57" Type="http://schemas.openxmlformats.org/officeDocument/2006/relationships/font" Target="fonts/Montserrat-boldItalic.fntdata"/><Relationship Id="rId12" Type="http://schemas.openxmlformats.org/officeDocument/2006/relationships/slide" Target="slides/slide3.xml"/><Relationship Id="rId56" Type="http://schemas.openxmlformats.org/officeDocument/2006/relationships/font" Target="fonts/Montserrat-italic.fntdata"/><Relationship Id="rId15" Type="http://schemas.openxmlformats.org/officeDocument/2006/relationships/slide" Target="slides/slide6.xml"/><Relationship Id="rId59" Type="http://schemas.openxmlformats.org/officeDocument/2006/relationships/font" Target="fonts/Oswald-bold.fntdata"/><Relationship Id="rId14" Type="http://schemas.openxmlformats.org/officeDocument/2006/relationships/slide" Target="slides/slide5.xml"/><Relationship Id="rId58" Type="http://schemas.openxmlformats.org/officeDocument/2006/relationships/font" Target="fonts/Oswald-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9-01T13:57:10.719">
    <p:pos x="1210" y="274"/>
    <p:text>@anjali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0f20b1b066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10f20b1b066_0_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Julia/Kevin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0f2b232f2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0f2b232f2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Elena- we’re excited to show you what we’ve been working on and the opportunities that we have for you this year, we hope that you all stay involved (next)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0f2b232f2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0f2b232f2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Elena hand it off to Social Impact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0f2b232f2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0f2b232f2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0f2b232f2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0f2b232f2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0f2b232f23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0f2b232f2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0f2b232f2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0f2b232f2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0f2b232f2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0f2b232f2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4966472550_0_7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14966472550_0_7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keon</a:t>
            </a:r>
            <a:endParaRPr sz="1200">
              <a:solidFill>
                <a:schemeClr val="dk1"/>
              </a:solidFill>
              <a:latin typeface="Calibri"/>
              <a:ea typeface="Calibri"/>
              <a:cs typeface="Calibri"/>
              <a:sym typeface="Calibri"/>
            </a:endParaRPr>
          </a:p>
        </p:txBody>
      </p:sp>
      <p:sp>
        <p:nvSpPr>
          <p:cNvPr id="404" name="Google Shape;404;g14966472550_0_7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4966472550_0_8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14966472550_0_8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nick</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417" name="Google Shape;417;g14966472550_0_8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4966472550_0_9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14966472550_0_9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keon</a:t>
            </a:r>
            <a:endParaRPr sz="1200">
              <a:solidFill>
                <a:schemeClr val="dk1"/>
              </a:solidFill>
              <a:latin typeface="Calibri"/>
              <a:ea typeface="Calibri"/>
              <a:cs typeface="Calibri"/>
              <a:sym typeface="Calibri"/>
            </a:endParaRPr>
          </a:p>
        </p:txBody>
      </p:sp>
      <p:sp>
        <p:nvSpPr>
          <p:cNvPr id="431" name="Google Shape;431;g14966472550_0_9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0f20b1b066_0_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10f20b1b066_0_6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Julia/Kevin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0f2b232f2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0f2b232f2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0f2b232f2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0f2b232f2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0f20b1b066_0_1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10f20b1b066_0_1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466" name="Google Shape;466;g10f20b1b066_0_1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0f20b1b066_0_8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10f20b1b066_0_8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 MR</a:t>
            </a:r>
            <a:endParaRPr b="0" i="0" sz="1200" u="none" cap="none" strike="noStrike">
              <a:solidFill>
                <a:schemeClr val="dk1"/>
              </a:solidFill>
              <a:latin typeface="Calibri"/>
              <a:ea typeface="Calibri"/>
              <a:cs typeface="Calibri"/>
              <a:sym typeface="Calibri"/>
            </a:endParaRPr>
          </a:p>
        </p:txBody>
      </p:sp>
      <p:sp>
        <p:nvSpPr>
          <p:cNvPr id="480" name="Google Shape;480;g10f20b1b066_0_8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0f20b1b066_0_1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10f20b1b066_0_1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Julia/Kevin</a:t>
            </a:r>
            <a:endParaRPr>
              <a:solidFill>
                <a:schemeClr val="dk1"/>
              </a:solidFill>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494" name="Google Shape;494;g10f20b1b066_0_1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0f20b1b066_0_8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10f20b1b066_0_8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Cherry</a:t>
            </a:r>
            <a:endParaRPr b="0" i="0" sz="1200" u="none" cap="none" strike="noStrike">
              <a:solidFill>
                <a:schemeClr val="dk1"/>
              </a:solidFill>
              <a:latin typeface="Calibri"/>
              <a:ea typeface="Calibri"/>
              <a:cs typeface="Calibri"/>
              <a:sym typeface="Calibri"/>
            </a:endParaRPr>
          </a:p>
        </p:txBody>
      </p:sp>
      <p:sp>
        <p:nvSpPr>
          <p:cNvPr id="510" name="Google Shape;510;g10f20b1b066_0_8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0f2b23313c_2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10f2b23313c_2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CC//skylar</a:t>
            </a:r>
            <a:endParaRPr b="0" i="0" sz="1200" u="none" cap="none" strike="noStrike">
              <a:solidFill>
                <a:schemeClr val="dk1"/>
              </a:solidFill>
              <a:latin typeface="Calibri"/>
              <a:ea typeface="Calibri"/>
              <a:cs typeface="Calibri"/>
              <a:sym typeface="Calibri"/>
            </a:endParaRPr>
          </a:p>
        </p:txBody>
      </p:sp>
      <p:sp>
        <p:nvSpPr>
          <p:cNvPr id="526" name="Google Shape;526;g10f2b23313c_2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0f2b23313c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10f2b23313c_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CC- Mar: PM/Apm </a:t>
            </a:r>
            <a:r>
              <a:rPr lang="en" sz="1200">
                <a:solidFill>
                  <a:schemeClr val="dk1"/>
                </a:solidFill>
                <a:latin typeface="Calibri"/>
                <a:ea typeface="Calibri"/>
                <a:cs typeface="Calibri"/>
                <a:sym typeface="Calibri"/>
              </a:rPr>
              <a:t>( supporting PM, it is an even playing field, very much partners just a few different prioritie, gives different perspective)</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Skylar: Creative and student consultant </a:t>
            </a:r>
            <a:endParaRPr sz="1200">
              <a:solidFill>
                <a:schemeClr val="dk1"/>
              </a:solidFill>
              <a:latin typeface="Calibri"/>
              <a:ea typeface="Calibri"/>
              <a:cs typeface="Calibri"/>
              <a:sym typeface="Calibri"/>
            </a:endParaRPr>
          </a:p>
        </p:txBody>
      </p:sp>
      <p:sp>
        <p:nvSpPr>
          <p:cNvPr id="539" name="Google Shape;539;g10f2b23313c_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0f20b1b066_0_9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10f20b1b066_0_9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CCSkylar: Skin Devotee</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Cathy: </a:t>
            </a:r>
            <a:r>
              <a:rPr lang="en" sz="1200">
                <a:solidFill>
                  <a:schemeClr val="dk1"/>
                </a:solidFill>
                <a:latin typeface="Calibri"/>
                <a:ea typeface="Calibri"/>
                <a:cs typeface="Calibri"/>
                <a:sym typeface="Calibri"/>
              </a:rPr>
              <a:t>mural</a:t>
            </a:r>
            <a:r>
              <a:rPr lang="en" sz="1200">
                <a:solidFill>
                  <a:schemeClr val="dk1"/>
                </a:solidFill>
                <a:latin typeface="Calibri"/>
                <a:ea typeface="Calibri"/>
                <a:cs typeface="Calibri"/>
                <a:sym typeface="Calibri"/>
              </a:rPr>
              <a:t> and only light</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Mar: </a:t>
            </a:r>
            <a:r>
              <a:rPr lang="en" sz="1000">
                <a:solidFill>
                  <a:schemeClr val="dk1"/>
                </a:solidFill>
              </a:rPr>
              <a:t>Inlier Learning is a service that is geared in helping institutions and schools that educate immigrant students who are learning English as a second language. Their goal is to improve school structure for immigrants, help students to feel comfortable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Philanthrofi is a non profit marketplace connects companies with orgs that are dedicated to sustainability.  They provide a place where Companies can invest and donate directly with charities and organizations. </a:t>
            </a:r>
            <a:endParaRPr sz="1000">
              <a:solidFill>
                <a:schemeClr val="dk1"/>
              </a:solidFill>
            </a:endParaRPr>
          </a:p>
          <a:p>
            <a:pPr indent="0" lvl="0" marL="0" rtl="0" algn="l">
              <a:lnSpc>
                <a:spcPct val="115000"/>
              </a:lnSpc>
              <a:spcBef>
                <a:spcPts val="0"/>
              </a:spcBef>
              <a:spcAft>
                <a:spcPts val="0"/>
              </a:spcAft>
              <a:buSzPts val="1100"/>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 We are going to go in more depth ab</a:t>
            </a:r>
            <a:endParaRPr sz="1000">
              <a:solidFill>
                <a:schemeClr val="dk1"/>
              </a:solidFill>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552" name="Google Shape;552;g10f20b1b066_0_9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0f20b1b066_0_9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10f20b1b066_0_9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CC: Mar</a:t>
            </a:r>
            <a:endParaRPr b="0" i="0" sz="1200" u="none" cap="none" strike="noStrike">
              <a:solidFill>
                <a:schemeClr val="dk1"/>
              </a:solidFill>
              <a:latin typeface="Calibri"/>
              <a:ea typeface="Calibri"/>
              <a:cs typeface="Calibri"/>
              <a:sym typeface="Calibri"/>
            </a:endParaRPr>
          </a:p>
        </p:txBody>
      </p:sp>
      <p:sp>
        <p:nvSpPr>
          <p:cNvPr id="568" name="Google Shape;568;g10f20b1b066_0_9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0f20b1b066_0_6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10f20b1b066_0_6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Julia and Kevin introductions. Then introduce Nina and Juliette  who will go through presentation.</a:t>
            </a:r>
            <a:endParaRPr b="0" i="0" sz="1200" u="none" cap="none" strike="noStrike">
              <a:solidFill>
                <a:schemeClr val="dk1"/>
              </a:solidFill>
              <a:latin typeface="Calibri"/>
              <a:ea typeface="Calibri"/>
              <a:cs typeface="Calibri"/>
              <a:sym typeface="Calibri"/>
            </a:endParaRPr>
          </a:p>
        </p:txBody>
      </p:sp>
      <p:sp>
        <p:nvSpPr>
          <p:cNvPr id="237" name="Google Shape;237;g10f20b1b066_0_6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49b4e44a4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149b4e44a4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PD</a:t>
            </a:r>
            <a:endParaRPr b="0" i="0" sz="1200" u="none" cap="none" strike="noStrike">
              <a:solidFill>
                <a:schemeClr val="dk1"/>
              </a:solidFill>
              <a:latin typeface="Calibri"/>
              <a:ea typeface="Calibri"/>
              <a:cs typeface="Calibri"/>
              <a:sym typeface="Calibri"/>
            </a:endParaRPr>
          </a:p>
        </p:txBody>
      </p:sp>
      <p:sp>
        <p:nvSpPr>
          <p:cNvPr id="582" name="Google Shape;582;g149b4e44a4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49b4e44a4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149b4e44a4d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49b4e44a4d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149b4e44a4d_0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0f20b1b066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10f20b1b066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Chapter Ops</a:t>
            </a:r>
            <a:endParaRPr b="0" i="0" sz="1200" u="none" cap="none" strike="noStrike">
              <a:solidFill>
                <a:schemeClr val="dk1"/>
              </a:solidFill>
              <a:latin typeface="Calibri"/>
              <a:ea typeface="Calibri"/>
              <a:cs typeface="Calibri"/>
              <a:sym typeface="Calibri"/>
            </a:endParaRPr>
          </a:p>
        </p:txBody>
      </p:sp>
      <p:sp>
        <p:nvSpPr>
          <p:cNvPr id="613" name="Google Shape;613;g10f20b1b066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4966472550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14966472550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If you’re interested in TU-AMA you can go to our website listed here, go to Membership and from the pop down menu select Join AMA. From that screen these same directions are listed but you want to click the box at the top that says apply to TU-AMA, once you fill that out you will have to become a national member of the organization ($29), and then please forward that email to me (email is listed). Once that is confirmed then all you need to do is pay the Chapter dues and you will be a full member. We accept Venmo, PayPal or Check if needed.</a:t>
            </a:r>
            <a:endParaRPr sz="1200">
              <a:solidFill>
                <a:schemeClr val="dk1"/>
              </a:solidFill>
              <a:latin typeface="Calibri"/>
              <a:ea typeface="Calibri"/>
              <a:cs typeface="Calibri"/>
              <a:sym typeface="Calibri"/>
            </a:endParaRPr>
          </a:p>
        </p:txBody>
      </p:sp>
      <p:sp>
        <p:nvSpPr>
          <p:cNvPr id="625" name="Google Shape;625;g14966472550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4966472550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14966472550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As far as the dues go, they are $30 for the Semester or $55 if you pay for the full year and the deadline for these is Friday September 30th so please try to have them in by then. Another great initiative and way to help with our social impact is to add $5 to your dues that will be donated to our Charity of choice for this year which is Grace Cafe. For those who don’t know what Grace Cafe is they provide meals to people in the area who suffer from food insecurity or homelessness, and they also offer weekly wellness </a:t>
            </a:r>
            <a:r>
              <a:rPr lang="en" sz="1200">
                <a:solidFill>
                  <a:schemeClr val="dk1"/>
                </a:solidFill>
                <a:latin typeface="Calibri"/>
                <a:ea typeface="Calibri"/>
                <a:cs typeface="Calibri"/>
                <a:sym typeface="Calibri"/>
              </a:rPr>
              <a:t>clinic</a:t>
            </a:r>
            <a:r>
              <a:rPr lang="en" sz="1200">
                <a:solidFill>
                  <a:schemeClr val="dk1"/>
                </a:solidFill>
                <a:latin typeface="Calibri"/>
                <a:ea typeface="Calibri"/>
                <a:cs typeface="Calibri"/>
                <a:sym typeface="Calibri"/>
              </a:rPr>
              <a:t> so we’re very exciting to work with them this year and while the donation is not mandatory if you would like to add the additional $5 onto your dues it will be going towards them so a really great cause.</a:t>
            </a:r>
            <a:endParaRPr sz="1200">
              <a:solidFill>
                <a:schemeClr val="dk1"/>
              </a:solidFill>
              <a:latin typeface="Calibri"/>
              <a:ea typeface="Calibri"/>
              <a:cs typeface="Calibri"/>
              <a:sym typeface="Calibri"/>
            </a:endParaRPr>
          </a:p>
        </p:txBody>
      </p:sp>
      <p:sp>
        <p:nvSpPr>
          <p:cNvPr id="645" name="Google Shape;645;g14966472550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4966472550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14966472550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Like I mentioned earlier we do monitor attendance at social events, meetings, and just other participation in general. Citizenship Points are different from your FLDP points for Fox, this is AMA specific and something that is part of my role as membership admin. When u came in today you should’ve scanned a QR code and filled out a Google form, if you didn’t see me after the meeting, this tells me that you were present so I can give you citizenship points. As you can see all members fall into 4 categories and as you get more points there are more opportunities for you. For example Eboard is gold members, and ICC will likely be open to gold members who are more involved and have more citizenship points </a:t>
            </a:r>
            <a:endParaRPr sz="1200">
              <a:solidFill>
                <a:schemeClr val="dk1"/>
              </a:solidFill>
              <a:latin typeface="Calibri"/>
              <a:ea typeface="Calibri"/>
              <a:cs typeface="Calibri"/>
              <a:sym typeface="Calibri"/>
            </a:endParaRPr>
          </a:p>
        </p:txBody>
      </p:sp>
      <p:sp>
        <p:nvSpPr>
          <p:cNvPr id="660" name="Google Shape;660;g14966472550_0_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0f20b1b066_0_10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10f20b1b066_0_10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Leadership opportunities (e-board), case teams, ...</a:t>
            </a:r>
            <a:endParaRPr sz="1200">
              <a:solidFill>
                <a:schemeClr val="dk1"/>
              </a:solidFill>
              <a:latin typeface="Calibri"/>
              <a:ea typeface="Calibri"/>
              <a:cs typeface="Calibri"/>
              <a:sym typeface="Calibri"/>
            </a:endParaRPr>
          </a:p>
        </p:txBody>
      </p:sp>
      <p:sp>
        <p:nvSpPr>
          <p:cNvPr id="671" name="Google Shape;671;g10f20b1b066_0_10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0f20b1b066_0_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10f20b1b066_0_9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also have a mentorship program which elena and I run together. General body members are paired with an executive board member where the opportunity to work on either personal or professional goals. </a:t>
            </a:r>
            <a:endParaRPr sz="1200">
              <a:solidFill>
                <a:schemeClr val="dk1"/>
              </a:solidFill>
              <a:latin typeface="Calibri"/>
              <a:ea typeface="Calibri"/>
              <a:cs typeface="Calibri"/>
              <a:sym typeface="Calibri"/>
            </a:endParaRPr>
          </a:p>
        </p:txBody>
      </p:sp>
      <p:sp>
        <p:nvSpPr>
          <p:cNvPr id="682" name="Google Shape;682;g10f20b1b066_0_9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0f20b1b066_0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10f20b1b066_0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p:txBody>
      </p:sp>
      <p:sp>
        <p:nvSpPr>
          <p:cNvPr id="696" name="Google Shape;696;g10f20b1b066_0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0f20b1b066_0_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10f20b1b066_0_7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Membership</a:t>
            </a:r>
            <a:endParaRPr b="0" i="0" sz="1200" u="none" cap="none" strike="noStrike">
              <a:solidFill>
                <a:schemeClr val="dk1"/>
              </a:solidFill>
              <a:latin typeface="Calibri"/>
              <a:ea typeface="Calibri"/>
              <a:cs typeface="Calibri"/>
              <a:sym typeface="Calibri"/>
            </a:endParaRPr>
          </a:p>
        </p:txBody>
      </p:sp>
      <p:sp>
        <p:nvSpPr>
          <p:cNvPr id="251" name="Google Shape;251;g10f20b1b066_0_7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0f20b1b066_0_9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10f20b1b066_0_9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Juliete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Outside of meeting times, we host events where you can meet other people inside and outside of the org. through networking events, volunteer events, office tours, and more. Overall, TU-AMA is a great way to grow your network and build connections with your peers and business professionals, learn more about the marketing industry, and gain real-world experience.</a:t>
            </a:r>
            <a:endParaRPr b="0" i="0" sz="1200" u="none" cap="none" strike="noStrike">
              <a:solidFill>
                <a:schemeClr val="dk1"/>
              </a:solidFill>
              <a:latin typeface="Calibri"/>
              <a:ea typeface="Calibri"/>
              <a:cs typeface="Calibri"/>
              <a:sym typeface="Calibri"/>
            </a:endParaRPr>
          </a:p>
        </p:txBody>
      </p:sp>
      <p:sp>
        <p:nvSpPr>
          <p:cNvPr id="709" name="Google Shape;709;g10f20b1b066_0_9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4966472550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14966472550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Juliette</a:t>
            </a:r>
            <a:endParaRPr>
              <a:solidFill>
                <a:schemeClr val="dk1"/>
              </a:solidFill>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720" name="Google Shape;720;g14966472550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49557c991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149557c991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p:txBody>
      </p:sp>
      <p:sp>
        <p:nvSpPr>
          <p:cNvPr id="741" name="Google Shape;741;g149557c991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4966472550_0_1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14966472550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
            </a:r>
            <a:r>
              <a:rPr lang="en"/>
              <a:t>ike / lauren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0f20b1b066_0_1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g10f20b1b066_0_1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Julia/Kevin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f20b1b066_0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10f20b1b066_0_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Jul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
                <a:solidFill>
                  <a:schemeClr val="dk1"/>
                </a:solidFill>
              </a:rPr>
              <a:t>First we will start by going over our mission and goals: TU-AMA aims to transform students’ lives. We offer our members opportunities to become experienced marketers and proven leaders by advancing their business knowledge, enhancing their skill sets, and expanding their personal networks.</a:t>
            </a:r>
            <a:endParaRPr sz="1200">
              <a:solidFill>
                <a:schemeClr val="dk1"/>
              </a:solidFill>
              <a:latin typeface="Calibri"/>
              <a:ea typeface="Calibri"/>
              <a:cs typeface="Calibri"/>
              <a:sym typeface="Calibri"/>
            </a:endParaRPr>
          </a:p>
        </p:txBody>
      </p:sp>
      <p:sp>
        <p:nvSpPr>
          <p:cNvPr id="267" name="Google Shape;267;g10f20b1b066_0_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f20b1b066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10f20b1b066_0_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jul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Going into our schedule, we meet 3 times a week, Monday, Wednesday, Friday during the school’s business hour from 12:00 to 12:50 pm. As AMA is a national organization, Temple’s chapter is just one out of over 340 chapters in the country. Each year, we attend AMA’s International Conference where we are ranked and compete against the other chapters.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496647255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14966472550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Every year the American Marketing Association hold an Intercollegiate Conference where all the chapters come together to compete in various competitions, hear industry professionals, and network with members with other schools. This past year the conference was held in Chicago where our chapter took home Top International Chapter of the Year, 1st place in the Case Competition which was sponsored by Amazon Prime, and we have also won 1st place for our Chapter Website design and the t-shirt competition that also takes place at ICC</a:t>
            </a:r>
            <a:endParaRPr sz="1200">
              <a:solidFill>
                <a:schemeClr val="dk1"/>
              </a:solidFill>
              <a:latin typeface="Calibri"/>
              <a:ea typeface="Calibri"/>
              <a:cs typeface="Calibri"/>
              <a:sym typeface="Calibri"/>
            </a:endParaRPr>
          </a:p>
        </p:txBody>
      </p:sp>
      <p:sp>
        <p:nvSpPr>
          <p:cNvPr id="292" name="Google Shape;292;g14966472550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4966472550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14966472550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This year, the AMA International Collegiate Conference Competitions (ICC) will be in New Orleans, and since we were one of the Top International Chapters last year that means we actually get to host this year. Our chapter will be playing a big role in leading the conference and also representing Temple as a top chapter. (Photos of what to expect). It’s a lot of fun you get to travel with your other members and get great resume skills- I’ll touch more upon bringing general body members in the Citizenship points but attendance does play a role on your ability to attend.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4966472550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14966472550_0_1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314" name="Google Shape;314;g14966472550_0_1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1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2" name="Google Shape;62;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sp>
        <p:nvSpPr>
          <p:cNvPr id="64" name="Google Shape;64;p1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65" name="Google Shape;65;p15"/>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6" name="Google Shape;66;p1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7" name="Google Shape;67;p1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8" name="Google Shape;68;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69" name="Google Shape;69;p15"/>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p16"/>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noAutofit/>
          </a:bodyPr>
          <a:lstStyle>
            <a:lvl1pPr lvl="0" marR="0" rtl="0" algn="ctr">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72" name="Google Shape;72;p16"/>
          <p:cNvSpPr txBox="1"/>
          <p:nvPr>
            <p:ph idx="1" type="subTitle"/>
          </p:nvPr>
        </p:nvSpPr>
        <p:spPr>
          <a:xfrm>
            <a:off x="1143000" y="2701528"/>
            <a:ext cx="6858000" cy="1241700"/>
          </a:xfrm>
          <a:prstGeom prst="rect">
            <a:avLst/>
          </a:prstGeom>
          <a:noFill/>
          <a:ln>
            <a:noFill/>
          </a:ln>
        </p:spPr>
        <p:txBody>
          <a:bodyPr anchorCtr="0" anchor="t" bIns="68575" lIns="68575" spcFirstLastPara="1" rIns="68575" wrap="square" tIns="68575">
            <a:noAutofit/>
          </a:bodyPr>
          <a:lstStyle>
            <a:lvl1pPr lvl="0" marR="0" rtl="0" algn="ctr">
              <a:lnSpc>
                <a:spcPct val="90000"/>
              </a:lnSpc>
              <a:spcBef>
                <a:spcPts val="800"/>
              </a:spcBef>
              <a:spcAft>
                <a:spcPts val="0"/>
              </a:spcAft>
              <a:buClr>
                <a:schemeClr val="dk1"/>
              </a:buClr>
              <a:buSzPts val="21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8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5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3" name="Google Shape;73;p1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4" name="Google Shape;74;p1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5" name="Google Shape;75;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7"/>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78" name="Google Shape;78;p17"/>
          <p:cNvSpPr txBox="1"/>
          <p:nvPr>
            <p:ph idx="1" type="body"/>
          </p:nvPr>
        </p:nvSpPr>
        <p:spPr>
          <a:xfrm>
            <a:off x="623888" y="3442097"/>
            <a:ext cx="7886700" cy="11250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rgbClr val="888888"/>
              </a:buClr>
              <a:buSzPts val="21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8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5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9pPr>
          </a:lstStyle>
          <a:p/>
        </p:txBody>
      </p:sp>
      <p:sp>
        <p:nvSpPr>
          <p:cNvPr id="79" name="Google Shape;79;p1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0" name="Google Shape;80;p17"/>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1" name="Google Shape;81;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p18"/>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84" name="Google Shape;84;p18"/>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5" name="Google Shape;85;p18"/>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6" name="Google Shape;86;p18"/>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7" name="Google Shape;87;p1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8" name="Google Shape;88;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89" name="Google Shape;89;p18"/>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19"/>
          <p:cNvSpPr txBox="1"/>
          <p:nvPr>
            <p:ph type="title"/>
          </p:nvPr>
        </p:nvSpPr>
        <p:spPr>
          <a:xfrm>
            <a:off x="629841"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92" name="Google Shape;92;p19"/>
          <p:cNvSpPr txBox="1"/>
          <p:nvPr>
            <p:ph idx="1" type="body"/>
          </p:nvPr>
        </p:nvSpPr>
        <p:spPr>
          <a:xfrm>
            <a:off x="629841" y="1260872"/>
            <a:ext cx="38682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93" name="Google Shape;93;p19"/>
          <p:cNvSpPr txBox="1"/>
          <p:nvPr>
            <p:ph idx="2" type="body"/>
          </p:nvPr>
        </p:nvSpPr>
        <p:spPr>
          <a:xfrm>
            <a:off x="629841" y="1878806"/>
            <a:ext cx="38682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4" name="Google Shape;94;p19"/>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95" name="Google Shape;95;p19"/>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6" name="Google Shape;96;p1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7" name="Google Shape;97;p1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8" name="Google Shape;98;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99" name="Google Shape;99;p19"/>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20"/>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02" name="Google Shape;102;p2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3" name="Google Shape;103;p2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4" name="Google Shape;104;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05" name="Google Shape;105;p20"/>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21"/>
          <p:cNvSpPr txBox="1"/>
          <p:nvPr>
            <p:ph type="title"/>
          </p:nvPr>
        </p:nvSpPr>
        <p:spPr>
          <a:xfrm>
            <a:off x="629841" y="342900"/>
            <a:ext cx="2949300" cy="12000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08" name="Google Shape;108;p21"/>
          <p:cNvSpPr txBox="1"/>
          <p:nvPr>
            <p:ph idx="1" type="body"/>
          </p:nvPr>
        </p:nvSpPr>
        <p:spPr>
          <a:xfrm>
            <a:off x="3887391" y="740569"/>
            <a:ext cx="4629000" cy="3655200"/>
          </a:xfrm>
          <a:prstGeom prst="rect">
            <a:avLst/>
          </a:prstGeom>
          <a:noFill/>
          <a:ln>
            <a:noFill/>
          </a:ln>
        </p:spPr>
        <p:txBody>
          <a:bodyPr anchorCtr="0" anchor="t" bIns="68575" lIns="68575" spcFirstLastPara="1" rIns="68575" wrap="square" tIns="685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9" name="Google Shape;109;p21"/>
          <p:cNvSpPr txBox="1"/>
          <p:nvPr>
            <p:ph idx="2" type="body"/>
          </p:nvPr>
        </p:nvSpPr>
        <p:spPr>
          <a:xfrm>
            <a:off x="629841" y="1543050"/>
            <a:ext cx="29493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110" name="Google Shape;110;p2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1" name="Google Shape;111;p2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 name="Google Shape;112;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13" name="Google Shape;113;p21"/>
          <p:cNvCxnSpPr/>
          <p:nvPr/>
        </p:nvCxnSpPr>
        <p:spPr>
          <a:xfrm>
            <a:off x="722272" y="1548553"/>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4" name="Shape 114"/>
        <p:cNvGrpSpPr/>
        <p:nvPr/>
      </p:nvGrpSpPr>
      <p:grpSpPr>
        <a:xfrm>
          <a:off x="0" y="0"/>
          <a:ext cx="0" cy="0"/>
          <a:chOff x="0" y="0"/>
          <a:chExt cx="0" cy="0"/>
        </a:xfrm>
      </p:grpSpPr>
      <p:sp>
        <p:nvSpPr>
          <p:cNvPr id="115" name="Google Shape;115;p22"/>
          <p:cNvSpPr txBox="1"/>
          <p:nvPr>
            <p:ph type="title"/>
          </p:nvPr>
        </p:nvSpPr>
        <p:spPr>
          <a:xfrm>
            <a:off x="629841" y="342900"/>
            <a:ext cx="2949300" cy="12000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16" name="Google Shape;116;p22"/>
          <p:cNvSpPr/>
          <p:nvPr>
            <p:ph idx="2" type="pic"/>
          </p:nvPr>
        </p:nvSpPr>
        <p:spPr>
          <a:xfrm>
            <a:off x="3887391" y="740569"/>
            <a:ext cx="4629000" cy="3655200"/>
          </a:xfrm>
          <a:prstGeom prst="rect">
            <a:avLst/>
          </a:prstGeom>
          <a:noFill/>
          <a:ln>
            <a:noFill/>
          </a:ln>
        </p:spPr>
        <p:txBody>
          <a:bodyPr anchorCtr="0" anchor="t" bIns="68575" lIns="68575" spcFirstLastPara="1" rIns="68575" wrap="square" tIns="68575">
            <a:noAutofit/>
          </a:bodyPr>
          <a:lstStyle>
            <a:lvl1pPr lvl="0" marR="0" rtl="0" algn="l">
              <a:lnSpc>
                <a:spcPct val="90000"/>
              </a:lnSpc>
              <a:spcBef>
                <a:spcPts val="800"/>
              </a:spcBef>
              <a:spcAft>
                <a:spcPts val="0"/>
              </a:spcAft>
              <a:buClr>
                <a:schemeClr val="dk1"/>
              </a:buClr>
              <a:buSzPts val="11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1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9pPr>
          </a:lstStyle>
          <a:p/>
        </p:txBody>
      </p:sp>
      <p:sp>
        <p:nvSpPr>
          <p:cNvPr id="117" name="Google Shape;117;p22"/>
          <p:cNvSpPr txBox="1"/>
          <p:nvPr>
            <p:ph idx="1" type="body"/>
          </p:nvPr>
        </p:nvSpPr>
        <p:spPr>
          <a:xfrm>
            <a:off x="629841" y="1543050"/>
            <a:ext cx="29493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118" name="Google Shape;118;p2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9" name="Google Shape;119;p22"/>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0" name="Google Shape;120;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21" name="Google Shape;121;p22"/>
          <p:cNvCxnSpPr/>
          <p:nvPr/>
        </p:nvCxnSpPr>
        <p:spPr>
          <a:xfrm>
            <a:off x="722272" y="1548553"/>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2" name="Shape 122"/>
        <p:cNvGrpSpPr/>
        <p:nvPr/>
      </p:nvGrpSpPr>
      <p:grpSpPr>
        <a:xfrm>
          <a:off x="0" y="0"/>
          <a:ext cx="0" cy="0"/>
          <a:chOff x="0" y="0"/>
          <a:chExt cx="0" cy="0"/>
        </a:xfrm>
      </p:grpSpPr>
      <p:sp>
        <p:nvSpPr>
          <p:cNvPr id="123" name="Google Shape;123;p2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24" name="Google Shape;124;p23"/>
          <p:cNvSpPr txBox="1"/>
          <p:nvPr>
            <p:ph idx="1" type="body"/>
          </p:nvPr>
        </p:nvSpPr>
        <p:spPr>
          <a:xfrm rot="5400000">
            <a:off x="2940300" y="-942431"/>
            <a:ext cx="3263400" cy="78867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5" name="Google Shape;125;p2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6" name="Google Shape;126;p2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7" name="Google Shape;127;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28" name="Google Shape;128;p23"/>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9" name="Shape 129"/>
        <p:cNvGrpSpPr/>
        <p:nvPr/>
      </p:nvGrpSpPr>
      <p:grpSpPr>
        <a:xfrm>
          <a:off x="0" y="0"/>
          <a:ext cx="0" cy="0"/>
          <a:chOff x="0" y="0"/>
          <a:chExt cx="0" cy="0"/>
        </a:xfrm>
      </p:grpSpPr>
      <p:sp>
        <p:nvSpPr>
          <p:cNvPr id="130" name="Google Shape;130;p24"/>
          <p:cNvSpPr txBox="1"/>
          <p:nvPr>
            <p:ph type="title"/>
          </p:nvPr>
        </p:nvSpPr>
        <p:spPr>
          <a:xfrm rot="5400000">
            <a:off x="5350050" y="1467544"/>
            <a:ext cx="4359000" cy="19716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31" name="Google Shape;131;p24"/>
          <p:cNvSpPr txBox="1"/>
          <p:nvPr>
            <p:ph idx="1" type="body"/>
          </p:nvPr>
        </p:nvSpPr>
        <p:spPr>
          <a:xfrm rot="5400000">
            <a:off x="1349475" y="-447056"/>
            <a:ext cx="4359000" cy="58008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2" name="Google Shape;132;p2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3" name="Google Shape;133;p2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4" name="Google Shape;13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4" name="Shape 144"/>
        <p:cNvGrpSpPr/>
        <p:nvPr/>
      </p:nvGrpSpPr>
      <p:grpSpPr>
        <a:xfrm>
          <a:off x="0" y="0"/>
          <a:ext cx="0" cy="0"/>
          <a:chOff x="0" y="0"/>
          <a:chExt cx="0" cy="0"/>
        </a:xfrm>
      </p:grpSpPr>
      <p:sp>
        <p:nvSpPr>
          <p:cNvPr id="145" name="Google Shape;145;p26"/>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46" name="Google Shape;146;p26"/>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7" name="Google Shape;147;p2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8" name="Google Shape;148;p2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9" name="Google Shape;14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buNone/>
              <a:defRPr/>
            </a:lvl1pPr>
            <a:lvl2pPr indent="0" lvl="1" marL="0" rtl="0">
              <a:buNone/>
              <a:defRPr/>
            </a:lvl2pPr>
            <a:lvl3pPr indent="0" lvl="2" marL="0" rtl="0">
              <a:buNone/>
              <a:defRPr/>
            </a:lvl3pPr>
            <a:lvl4pPr indent="0" lvl="3" marL="0" rtl="0">
              <a:buNone/>
              <a:defRPr/>
            </a:lvl4pPr>
            <a:lvl5pPr indent="0" lvl="4" marL="0" rtl="0">
              <a:buNone/>
              <a:defRPr/>
            </a:lvl5pPr>
            <a:lvl6pPr indent="0" lvl="5" marL="0" rtl="0">
              <a:buNone/>
              <a:defRPr/>
            </a:lvl6pPr>
            <a:lvl7pPr indent="0" lvl="6" marL="0" rtl="0">
              <a:buNone/>
              <a:defRPr/>
            </a:lvl7pPr>
            <a:lvl8pPr indent="0" lvl="7" marL="0" rtl="0">
              <a:buNone/>
              <a:defRPr/>
            </a:lvl8pPr>
            <a:lvl9pPr indent="0" lvl="8" marL="0" rtl="0">
              <a:buNone/>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50" name="Google Shape;150;p26"/>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1" name="Shape 151"/>
        <p:cNvGrpSpPr/>
        <p:nvPr/>
      </p:nvGrpSpPr>
      <p:grpSpPr>
        <a:xfrm>
          <a:off x="0" y="0"/>
          <a:ext cx="0" cy="0"/>
          <a:chOff x="0" y="0"/>
          <a:chExt cx="0" cy="0"/>
        </a:xfrm>
      </p:grpSpPr>
      <p:sp>
        <p:nvSpPr>
          <p:cNvPr id="152" name="Google Shape;152;p27"/>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noAutofit/>
          </a:bodyPr>
          <a:lstStyle>
            <a:lvl1pPr indent="0" lvl="0" marL="0" marR="0" rtl="0" algn="ctr">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53" name="Google Shape;153;p27"/>
          <p:cNvSpPr txBox="1"/>
          <p:nvPr>
            <p:ph idx="1" type="subTitle"/>
          </p:nvPr>
        </p:nvSpPr>
        <p:spPr>
          <a:xfrm>
            <a:off x="1143000" y="2701528"/>
            <a:ext cx="6858000" cy="1241700"/>
          </a:xfrm>
          <a:prstGeom prst="rect">
            <a:avLst/>
          </a:prstGeom>
          <a:noFill/>
          <a:ln>
            <a:noFill/>
          </a:ln>
        </p:spPr>
        <p:txBody>
          <a:bodyPr anchorCtr="0" anchor="t" bIns="68575" lIns="68575" spcFirstLastPara="1" rIns="68575" wrap="square" tIns="68575">
            <a:noAutofit/>
          </a:bodyPr>
          <a:lstStyle>
            <a:lvl1pPr indent="0" lvl="0" marL="0" marR="0" rtl="0" algn="ctr">
              <a:lnSpc>
                <a:spcPct val="90000"/>
              </a:lnSpc>
              <a:spcBef>
                <a:spcPts val="800"/>
              </a:spcBef>
              <a:spcAft>
                <a:spcPts val="0"/>
              </a:spcAft>
              <a:buClr>
                <a:schemeClr val="dk1"/>
              </a:buClr>
              <a:buSzPts val="2100"/>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spcAft>
                <a:spcPts val="0"/>
              </a:spcAft>
              <a:buClr>
                <a:schemeClr val="dk1"/>
              </a:buClr>
              <a:buSzPts val="1800"/>
              <a:buFont typeface="Arial"/>
              <a:buNone/>
              <a:defRPr b="0" i="0" sz="1500" u="none" cap="none" strike="noStrike">
                <a:solidFill>
                  <a:schemeClr val="dk1"/>
                </a:solidFill>
                <a:latin typeface="Calibri"/>
                <a:ea typeface="Calibri"/>
                <a:cs typeface="Calibri"/>
                <a:sym typeface="Calibri"/>
              </a:defRPr>
            </a:lvl2pPr>
            <a:lvl3pPr indent="0" lvl="2" marL="685800" marR="0" rtl="0" algn="ctr">
              <a:lnSpc>
                <a:spcPct val="90000"/>
              </a:lnSpc>
              <a:spcBef>
                <a:spcPts val="400"/>
              </a:spcBef>
              <a:spcAft>
                <a:spcPts val="0"/>
              </a:spcAft>
              <a:buClr>
                <a:schemeClr val="dk1"/>
              </a:buClr>
              <a:buSzPts val="1500"/>
              <a:buFont typeface="Arial"/>
              <a:buNone/>
              <a:defRPr b="0" i="0" sz="1400" u="none" cap="none" strike="noStrike">
                <a:solidFill>
                  <a:schemeClr val="dk1"/>
                </a:solidFill>
                <a:latin typeface="Calibri"/>
                <a:ea typeface="Calibri"/>
                <a:cs typeface="Calibri"/>
                <a:sym typeface="Calibri"/>
              </a:defRPr>
            </a:lvl3pPr>
            <a:lvl4pPr indent="0" lvl="3" marL="10287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4pPr>
            <a:lvl5pPr indent="0" lvl="4" marL="13716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5pPr>
            <a:lvl6pPr indent="0" lvl="5" marL="17145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6pPr>
            <a:lvl7pPr indent="0" lvl="6" marL="20574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7pPr>
            <a:lvl8pPr indent="0" lvl="7" marL="24003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8pPr>
            <a:lvl9pPr indent="0" lvl="8" marL="2743200" marR="0" rtl="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154" name="Google Shape;154;p2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5" name="Google Shape;155;p27"/>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56" name="Google Shape;156;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7" name="Shape 157"/>
        <p:cNvGrpSpPr/>
        <p:nvPr/>
      </p:nvGrpSpPr>
      <p:grpSpPr>
        <a:xfrm>
          <a:off x="0" y="0"/>
          <a:ext cx="0" cy="0"/>
          <a:chOff x="0" y="0"/>
          <a:chExt cx="0" cy="0"/>
        </a:xfrm>
      </p:grpSpPr>
      <p:sp>
        <p:nvSpPr>
          <p:cNvPr id="158" name="Google Shape;158;p28"/>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59" name="Google Shape;159;p28"/>
          <p:cNvSpPr txBox="1"/>
          <p:nvPr>
            <p:ph idx="1" type="body"/>
          </p:nvPr>
        </p:nvSpPr>
        <p:spPr>
          <a:xfrm>
            <a:off x="623888" y="3442097"/>
            <a:ext cx="7886700" cy="11250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rgbClr val="888888"/>
              </a:buClr>
              <a:buSzPts val="21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8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5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9pPr>
          </a:lstStyle>
          <a:p/>
        </p:txBody>
      </p:sp>
      <p:sp>
        <p:nvSpPr>
          <p:cNvPr id="160" name="Google Shape;160;p28"/>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1" name="Google Shape;161;p2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2" name="Google Shape;162;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3" name="Shape 163"/>
        <p:cNvGrpSpPr/>
        <p:nvPr/>
      </p:nvGrpSpPr>
      <p:grpSpPr>
        <a:xfrm>
          <a:off x="0" y="0"/>
          <a:ext cx="0" cy="0"/>
          <a:chOff x="0" y="0"/>
          <a:chExt cx="0" cy="0"/>
        </a:xfrm>
      </p:grpSpPr>
      <p:sp>
        <p:nvSpPr>
          <p:cNvPr id="164" name="Google Shape;164;p29"/>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65" name="Google Shape;165;p29"/>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6" name="Google Shape;166;p29"/>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7" name="Google Shape;167;p2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8" name="Google Shape;168;p2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9" name="Google Shape;169;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70" name="Google Shape;170;p29"/>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1" name="Shape 171"/>
        <p:cNvGrpSpPr/>
        <p:nvPr/>
      </p:nvGrpSpPr>
      <p:grpSpPr>
        <a:xfrm>
          <a:off x="0" y="0"/>
          <a:ext cx="0" cy="0"/>
          <a:chOff x="0" y="0"/>
          <a:chExt cx="0" cy="0"/>
        </a:xfrm>
      </p:grpSpPr>
      <p:sp>
        <p:nvSpPr>
          <p:cNvPr id="172" name="Google Shape;172;p30"/>
          <p:cNvSpPr txBox="1"/>
          <p:nvPr>
            <p:ph type="title"/>
          </p:nvPr>
        </p:nvSpPr>
        <p:spPr>
          <a:xfrm>
            <a:off x="629841" y="273844"/>
            <a:ext cx="7886700" cy="9942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73" name="Google Shape;173;p30"/>
          <p:cNvSpPr txBox="1"/>
          <p:nvPr>
            <p:ph idx="1" type="body"/>
          </p:nvPr>
        </p:nvSpPr>
        <p:spPr>
          <a:xfrm>
            <a:off x="629841" y="1260872"/>
            <a:ext cx="38682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174" name="Google Shape;174;p30"/>
          <p:cNvSpPr txBox="1"/>
          <p:nvPr>
            <p:ph idx="2" type="body"/>
          </p:nvPr>
        </p:nvSpPr>
        <p:spPr>
          <a:xfrm>
            <a:off x="629841" y="1878806"/>
            <a:ext cx="38682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5" name="Google Shape;175;p30"/>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176" name="Google Shape;176;p30"/>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7" name="Google Shape;177;p3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8" name="Google Shape;178;p3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9" name="Google Shape;179;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80" name="Google Shape;180;p30"/>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1" name="Shape 181"/>
        <p:cNvGrpSpPr/>
        <p:nvPr/>
      </p:nvGrpSpPr>
      <p:grpSpPr>
        <a:xfrm>
          <a:off x="0" y="0"/>
          <a:ext cx="0" cy="0"/>
          <a:chOff x="0" y="0"/>
          <a:chExt cx="0" cy="0"/>
        </a:xfrm>
      </p:grpSpPr>
      <p:sp>
        <p:nvSpPr>
          <p:cNvPr id="182" name="Google Shape;182;p31"/>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83" name="Google Shape;183;p3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84" name="Google Shape;184;p3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85" name="Google Shape;185;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86" name="Google Shape;186;p31"/>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7" name="Shape 187"/>
        <p:cNvGrpSpPr/>
        <p:nvPr/>
      </p:nvGrpSpPr>
      <p:grpSpPr>
        <a:xfrm>
          <a:off x="0" y="0"/>
          <a:ext cx="0" cy="0"/>
          <a:chOff x="0" y="0"/>
          <a:chExt cx="0" cy="0"/>
        </a:xfrm>
      </p:grpSpPr>
      <p:sp>
        <p:nvSpPr>
          <p:cNvPr id="188" name="Google Shape;188;p3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89" name="Google Shape;189;p32"/>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0" name="Google Shape;190;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1" name="Shape 191"/>
        <p:cNvGrpSpPr/>
        <p:nvPr/>
      </p:nvGrpSpPr>
      <p:grpSpPr>
        <a:xfrm>
          <a:off x="0" y="0"/>
          <a:ext cx="0" cy="0"/>
          <a:chOff x="0" y="0"/>
          <a:chExt cx="0" cy="0"/>
        </a:xfrm>
      </p:grpSpPr>
      <p:sp>
        <p:nvSpPr>
          <p:cNvPr id="192" name="Google Shape;192;p33"/>
          <p:cNvSpPr txBox="1"/>
          <p:nvPr>
            <p:ph type="title"/>
          </p:nvPr>
        </p:nvSpPr>
        <p:spPr>
          <a:xfrm>
            <a:off x="629841" y="342900"/>
            <a:ext cx="2949300" cy="12000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93" name="Google Shape;193;p33"/>
          <p:cNvSpPr txBox="1"/>
          <p:nvPr>
            <p:ph idx="1" type="body"/>
          </p:nvPr>
        </p:nvSpPr>
        <p:spPr>
          <a:xfrm>
            <a:off x="3887391" y="740569"/>
            <a:ext cx="4629000" cy="3655200"/>
          </a:xfrm>
          <a:prstGeom prst="rect">
            <a:avLst/>
          </a:prstGeom>
          <a:noFill/>
          <a:ln>
            <a:noFill/>
          </a:ln>
        </p:spPr>
        <p:txBody>
          <a:bodyPr anchorCtr="0" anchor="t" bIns="68575" lIns="68575" spcFirstLastPara="1" rIns="68575" wrap="square" tIns="685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94" name="Google Shape;194;p33"/>
          <p:cNvSpPr txBox="1"/>
          <p:nvPr>
            <p:ph idx="2" type="body"/>
          </p:nvPr>
        </p:nvSpPr>
        <p:spPr>
          <a:xfrm>
            <a:off x="629841" y="1543050"/>
            <a:ext cx="29493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195" name="Google Shape;195;p3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6" name="Google Shape;196;p3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97" name="Google Shape;197;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198" name="Google Shape;198;p33"/>
          <p:cNvCxnSpPr/>
          <p:nvPr/>
        </p:nvCxnSpPr>
        <p:spPr>
          <a:xfrm>
            <a:off x="722272" y="1548553"/>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9" name="Shape 199"/>
        <p:cNvGrpSpPr/>
        <p:nvPr/>
      </p:nvGrpSpPr>
      <p:grpSpPr>
        <a:xfrm>
          <a:off x="0" y="0"/>
          <a:ext cx="0" cy="0"/>
          <a:chOff x="0" y="0"/>
          <a:chExt cx="0" cy="0"/>
        </a:xfrm>
      </p:grpSpPr>
      <p:sp>
        <p:nvSpPr>
          <p:cNvPr id="200" name="Google Shape;200;p34"/>
          <p:cNvSpPr txBox="1"/>
          <p:nvPr>
            <p:ph type="title"/>
          </p:nvPr>
        </p:nvSpPr>
        <p:spPr>
          <a:xfrm>
            <a:off x="629841" y="342900"/>
            <a:ext cx="2949300" cy="12000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01" name="Google Shape;201;p34"/>
          <p:cNvSpPr/>
          <p:nvPr>
            <p:ph idx="2" type="pic"/>
          </p:nvPr>
        </p:nvSpPr>
        <p:spPr>
          <a:xfrm>
            <a:off x="3887391" y="740569"/>
            <a:ext cx="4629000" cy="36552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800"/>
              </a:spcBef>
              <a:spcAft>
                <a:spcPts val="0"/>
              </a:spcAft>
              <a:buClr>
                <a:schemeClr val="dk1"/>
              </a:buClr>
              <a:buSzPts val="1100"/>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spcAft>
                <a:spcPts val="0"/>
              </a:spcAft>
              <a:buClr>
                <a:schemeClr val="dk1"/>
              </a:buClr>
              <a:buSzPts val="110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spcAft>
                <a:spcPts val="0"/>
              </a:spcAft>
              <a:buClr>
                <a:schemeClr val="dk1"/>
              </a:buClr>
              <a:buSzPts val="1100"/>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Calibri"/>
                <a:ea typeface="Calibri"/>
                <a:cs typeface="Calibri"/>
                <a:sym typeface="Calibri"/>
              </a:defRPr>
            </a:lvl9pPr>
          </a:lstStyle>
          <a:p/>
        </p:txBody>
      </p:sp>
      <p:sp>
        <p:nvSpPr>
          <p:cNvPr id="202" name="Google Shape;202;p34"/>
          <p:cNvSpPr txBox="1"/>
          <p:nvPr>
            <p:ph idx="1" type="body"/>
          </p:nvPr>
        </p:nvSpPr>
        <p:spPr>
          <a:xfrm>
            <a:off x="629841" y="1543050"/>
            <a:ext cx="2949300" cy="28587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203" name="Google Shape;203;p3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4" name="Google Shape;204;p3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5" name="Google Shape;205;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206" name="Google Shape;206;p34"/>
          <p:cNvCxnSpPr/>
          <p:nvPr/>
        </p:nvCxnSpPr>
        <p:spPr>
          <a:xfrm>
            <a:off x="722272" y="1548553"/>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7" name="Shape 207"/>
        <p:cNvGrpSpPr/>
        <p:nvPr/>
      </p:nvGrpSpPr>
      <p:grpSpPr>
        <a:xfrm>
          <a:off x="0" y="0"/>
          <a:ext cx="0" cy="0"/>
          <a:chOff x="0" y="0"/>
          <a:chExt cx="0" cy="0"/>
        </a:xfrm>
      </p:grpSpPr>
      <p:sp>
        <p:nvSpPr>
          <p:cNvPr id="208" name="Google Shape;208;p3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09" name="Google Shape;209;p35"/>
          <p:cNvSpPr txBox="1"/>
          <p:nvPr>
            <p:ph idx="1" type="body"/>
          </p:nvPr>
        </p:nvSpPr>
        <p:spPr>
          <a:xfrm rot="5400000">
            <a:off x="2940300" y="-942431"/>
            <a:ext cx="3263400" cy="78867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0" name="Google Shape;210;p3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1" name="Google Shape;211;p3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2" name="Google Shape;212;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213" name="Google Shape;213;p35"/>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4" name="Shape 214"/>
        <p:cNvGrpSpPr/>
        <p:nvPr/>
      </p:nvGrpSpPr>
      <p:grpSpPr>
        <a:xfrm>
          <a:off x="0" y="0"/>
          <a:ext cx="0" cy="0"/>
          <a:chOff x="0" y="0"/>
          <a:chExt cx="0" cy="0"/>
        </a:xfrm>
      </p:grpSpPr>
      <p:sp>
        <p:nvSpPr>
          <p:cNvPr id="215" name="Google Shape;215;p36"/>
          <p:cNvSpPr txBox="1"/>
          <p:nvPr>
            <p:ph type="title"/>
          </p:nvPr>
        </p:nvSpPr>
        <p:spPr>
          <a:xfrm rot="5400000">
            <a:off x="5350050" y="1467544"/>
            <a:ext cx="4359000" cy="19716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216" name="Google Shape;216;p36"/>
          <p:cNvSpPr txBox="1"/>
          <p:nvPr>
            <p:ph idx="1" type="body"/>
          </p:nvPr>
        </p:nvSpPr>
        <p:spPr>
          <a:xfrm rot="5400000">
            <a:off x="1349475" y="-447056"/>
            <a:ext cx="4359000" cy="58008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7" name="Google Shape;217;p3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8" name="Google Shape;218;p3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9" name="Google Shape;219;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6.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3.xml"/><Relationship Id="rId12" Type="http://schemas.openxmlformats.org/officeDocument/2006/relationships/slideLayout" Target="../slideLayouts/slideLayout33.xml"/><Relationship Id="rId1" Type="http://schemas.openxmlformats.org/officeDocument/2006/relationships/image" Target="../media/image6.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3"/>
          <p:cNvSpPr/>
          <p:nvPr/>
        </p:nvSpPr>
        <p:spPr>
          <a:xfrm>
            <a:off x="0" y="0"/>
            <a:ext cx="9144000" cy="5143500"/>
          </a:xfrm>
          <a:prstGeom prst="rect">
            <a:avLst/>
          </a:prstGeom>
          <a:solidFill>
            <a:srgbClr val="F2F3E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F2F4E"/>
              </a:solidFill>
              <a:latin typeface="Calibri"/>
              <a:ea typeface="Calibri"/>
              <a:cs typeface="Calibri"/>
              <a:sym typeface="Calibri"/>
            </a:endParaRPr>
          </a:p>
        </p:txBody>
      </p:sp>
      <p:sp>
        <p:nvSpPr>
          <p:cNvPr id="57" name="Google Shape;57;p13"/>
          <p:cNvSpPr/>
          <p:nvPr/>
        </p:nvSpPr>
        <p:spPr>
          <a:xfrm>
            <a:off x="0" y="4698000"/>
            <a:ext cx="9144000" cy="445500"/>
          </a:xfrm>
          <a:prstGeom prst="rect">
            <a:avLst/>
          </a:prstGeom>
          <a:solidFill>
            <a:srgbClr val="1F2F4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MA_Lockup1.png" id="58" name="Google Shape;58;p13"/>
          <p:cNvPicPr preferRelativeResize="0"/>
          <p:nvPr/>
        </p:nvPicPr>
        <p:blipFill rotWithShape="1">
          <a:blip r:embed="rId1">
            <a:alphaModFix/>
          </a:blip>
          <a:srcRect b="0" l="0" r="0" t="0"/>
          <a:stretch/>
        </p:blipFill>
        <p:spPr>
          <a:xfrm>
            <a:off x="207355" y="4798904"/>
            <a:ext cx="1801500" cy="269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2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indent="0" lvl="0" mar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137" name="Google Shape;137;p25"/>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8" name="Google Shape;138;p2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39" name="Google Shape;139;p2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40" name="Google Shape;14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5"/>
          <p:cNvSpPr/>
          <p:nvPr/>
        </p:nvSpPr>
        <p:spPr>
          <a:xfrm>
            <a:off x="0" y="0"/>
            <a:ext cx="9144000" cy="5143500"/>
          </a:xfrm>
          <a:prstGeom prst="rect">
            <a:avLst/>
          </a:prstGeom>
          <a:solidFill>
            <a:srgbClr val="F2F3E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1F2F4E"/>
              </a:solidFill>
              <a:latin typeface="Calibri"/>
              <a:ea typeface="Calibri"/>
              <a:cs typeface="Calibri"/>
              <a:sym typeface="Calibri"/>
            </a:endParaRPr>
          </a:p>
        </p:txBody>
      </p:sp>
      <p:sp>
        <p:nvSpPr>
          <p:cNvPr id="142" name="Google Shape;142;p25"/>
          <p:cNvSpPr/>
          <p:nvPr/>
        </p:nvSpPr>
        <p:spPr>
          <a:xfrm>
            <a:off x="0" y="4698000"/>
            <a:ext cx="9144000" cy="445500"/>
          </a:xfrm>
          <a:prstGeom prst="rect">
            <a:avLst/>
          </a:prstGeom>
          <a:solidFill>
            <a:srgbClr val="1F2F4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AMA_Lockup1.png" id="143" name="Google Shape;143;p25"/>
          <p:cNvPicPr preferRelativeResize="0"/>
          <p:nvPr/>
        </p:nvPicPr>
        <p:blipFill rotWithShape="1">
          <a:blip r:embed="rId1">
            <a:alphaModFix/>
          </a:blip>
          <a:srcRect b="0" l="0" r="0" t="0"/>
          <a:stretch/>
        </p:blipFill>
        <p:spPr>
          <a:xfrm>
            <a:off x="207355" y="4798904"/>
            <a:ext cx="1801500" cy="269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2.jpg"/><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60.png"/><Relationship Id="rId5"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56.png"/><Relationship Id="rId5"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0.jp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0.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7.jpg"/><Relationship Id="rId4" Type="http://schemas.openxmlformats.org/officeDocument/2006/relationships/image" Target="../media/image58.jpg"/><Relationship Id="rId5" Type="http://schemas.openxmlformats.org/officeDocument/2006/relationships/image" Target="../media/image5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52.png"/><Relationship Id="rId5"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bit.ly/TU-AMA-general-body-slack"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64.jp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3.png"/><Relationship Id="rId6"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7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2.png"/><Relationship Id="rId7"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8.png"/><Relationship Id="rId4" Type="http://schemas.openxmlformats.org/officeDocument/2006/relationships/hyperlink" Target="mailto:skylar.sheely@temple.edu" TargetMode="External"/><Relationship Id="rId5" Type="http://schemas.openxmlformats.org/officeDocument/2006/relationships/hyperlink" Target="mailto:marianne.kornelius@temple.edu" TargetMode="External"/><Relationship Id="rId6" Type="http://schemas.openxmlformats.org/officeDocument/2006/relationships/hyperlink" Target="mailto:cathy.nguyen@temple.edu" TargetMode="External"/><Relationship Id="rId7"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73.jpg"/><Relationship Id="rId4" Type="http://schemas.openxmlformats.org/officeDocument/2006/relationships/image" Target="../media/image89.jpg"/><Relationship Id="rId5" Type="http://schemas.openxmlformats.org/officeDocument/2006/relationships/image" Target="../media/image78.jpg"/><Relationship Id="rId6" Type="http://schemas.openxmlformats.org/officeDocument/2006/relationships/image" Target="../media/image9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8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8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7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80.jpg"/><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83.png"/><Relationship Id="rId4" Type="http://schemas.openxmlformats.org/officeDocument/2006/relationships/image" Target="../media/image85.png"/><Relationship Id="rId5" Type="http://schemas.openxmlformats.org/officeDocument/2006/relationships/image" Target="../media/image9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6.jpg"/><Relationship Id="rId5" Type="http://schemas.openxmlformats.org/officeDocument/2006/relationships/image" Target="../media/image2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97.jp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86.png"/><Relationship Id="rId4" Type="http://schemas.openxmlformats.org/officeDocument/2006/relationships/image" Target="../media/image96.png"/><Relationship Id="rId5" Type="http://schemas.openxmlformats.org/officeDocument/2006/relationships/image" Target="../media/image9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comments" Target="../comments/commen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1.jpg"/><Relationship Id="rId5" Type="http://schemas.openxmlformats.org/officeDocument/2006/relationships/image" Target="../media/image28.jpg"/><Relationship Id="rId6"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22.jpg"/><Relationship Id="rId6"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nvSpPr>
        <p:spPr>
          <a:xfrm>
            <a:off x="822963" y="-202850"/>
            <a:ext cx="7643700" cy="1217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en" sz="3400" u="none" cap="none" strike="noStrike">
                <a:solidFill>
                  <a:srgbClr val="000000"/>
                </a:solidFill>
                <a:latin typeface="Montserrat"/>
                <a:ea typeface="Montserrat"/>
                <a:cs typeface="Montserrat"/>
                <a:sym typeface="Montserrat"/>
              </a:rPr>
              <a:t>Scan with your Suitable App! </a:t>
            </a:r>
            <a:endParaRPr b="0" i="0" sz="2000" u="none" cap="none" strike="noStrike">
              <a:solidFill>
                <a:srgbClr val="000000"/>
              </a:solidFill>
              <a:latin typeface="Montserrat"/>
              <a:ea typeface="Montserrat"/>
              <a:cs typeface="Montserrat"/>
              <a:sym typeface="Montserrat"/>
            </a:endParaRPr>
          </a:p>
        </p:txBody>
      </p:sp>
      <p:pic>
        <p:nvPicPr>
          <p:cNvPr id="225" name="Google Shape;225;p37"/>
          <p:cNvPicPr preferRelativeResize="0"/>
          <p:nvPr/>
        </p:nvPicPr>
        <p:blipFill rotWithShape="1">
          <a:blip r:embed="rId3">
            <a:alphaModFix/>
          </a:blip>
          <a:srcRect b="7197" l="11342" r="11342" t="6297"/>
          <a:stretch/>
        </p:blipFill>
        <p:spPr>
          <a:xfrm rot="55">
            <a:off x="295409" y="115910"/>
            <a:ext cx="614307" cy="687349"/>
          </a:xfrm>
          <a:prstGeom prst="rect">
            <a:avLst/>
          </a:prstGeom>
          <a:noFill/>
          <a:ln>
            <a:noFill/>
          </a:ln>
        </p:spPr>
      </p:pic>
      <p:pic>
        <p:nvPicPr>
          <p:cNvPr id="226" name="Google Shape;226;p37"/>
          <p:cNvPicPr preferRelativeResize="0"/>
          <p:nvPr/>
        </p:nvPicPr>
        <p:blipFill rotWithShape="1">
          <a:blip r:embed="rId3">
            <a:alphaModFix/>
          </a:blip>
          <a:srcRect b="7197" l="11342" r="11342" t="6297"/>
          <a:stretch/>
        </p:blipFill>
        <p:spPr>
          <a:xfrm rot="55">
            <a:off x="8234284" y="138523"/>
            <a:ext cx="614307" cy="687349"/>
          </a:xfrm>
          <a:prstGeom prst="rect">
            <a:avLst/>
          </a:prstGeom>
          <a:noFill/>
          <a:ln>
            <a:noFill/>
          </a:ln>
        </p:spPr>
      </p:pic>
      <p:pic>
        <p:nvPicPr>
          <p:cNvPr id="227" name="Google Shape;227;p37"/>
          <p:cNvPicPr preferRelativeResize="0"/>
          <p:nvPr/>
        </p:nvPicPr>
        <p:blipFill rotWithShape="1">
          <a:blip r:embed="rId4">
            <a:alphaModFix/>
          </a:blip>
          <a:srcRect b="0" l="357" r="367" t="0"/>
          <a:stretch/>
        </p:blipFill>
        <p:spPr>
          <a:xfrm>
            <a:off x="5660425" y="1176450"/>
            <a:ext cx="2806250" cy="2790600"/>
          </a:xfrm>
          <a:prstGeom prst="rect">
            <a:avLst/>
          </a:prstGeom>
          <a:noFill/>
          <a:ln>
            <a:noFill/>
          </a:ln>
        </p:spPr>
      </p:pic>
      <p:pic>
        <p:nvPicPr>
          <p:cNvPr descr="you're welcome love GIF" id="228" name="Google Shape;228;p37"/>
          <p:cNvPicPr preferRelativeResize="0"/>
          <p:nvPr/>
        </p:nvPicPr>
        <p:blipFill>
          <a:blip r:embed="rId5">
            <a:alphaModFix/>
          </a:blip>
          <a:stretch>
            <a:fillRect/>
          </a:stretch>
        </p:blipFill>
        <p:spPr>
          <a:xfrm>
            <a:off x="1304950" y="954225"/>
            <a:ext cx="3363425" cy="3363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6"/>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6"/>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400">
                <a:solidFill>
                  <a:srgbClr val="000000"/>
                </a:solidFill>
                <a:latin typeface="Oswald"/>
                <a:ea typeface="Oswald"/>
                <a:cs typeface="Oswald"/>
                <a:sym typeface="Oswald"/>
              </a:rPr>
              <a:t>Opportunities to Get Involved!</a:t>
            </a:r>
            <a:endParaRPr sz="3400">
              <a:latin typeface="Oswald"/>
              <a:ea typeface="Oswald"/>
              <a:cs typeface="Oswald"/>
              <a:sym typeface="Oswald"/>
            </a:endParaRPr>
          </a:p>
        </p:txBody>
      </p:sp>
      <p:cxnSp>
        <p:nvCxnSpPr>
          <p:cNvPr id="333" name="Google Shape;333;p46"/>
          <p:cNvCxnSpPr/>
          <p:nvPr/>
        </p:nvCxnSpPr>
        <p:spPr>
          <a:xfrm flipH="1" rot="10800000">
            <a:off x="253050" y="834775"/>
            <a:ext cx="8637900" cy="9900"/>
          </a:xfrm>
          <a:prstGeom prst="straightConnector1">
            <a:avLst/>
          </a:prstGeom>
          <a:noFill/>
          <a:ln cap="flat" cmpd="sng" w="38100">
            <a:solidFill>
              <a:srgbClr val="000000"/>
            </a:solidFill>
            <a:prstDash val="solid"/>
            <a:round/>
            <a:headEnd len="med" w="med" type="none"/>
            <a:tailEnd len="med" w="med" type="none"/>
          </a:ln>
        </p:spPr>
      </p:cxnSp>
      <p:pic>
        <p:nvPicPr>
          <p:cNvPr id="334" name="Google Shape;334;p46"/>
          <p:cNvPicPr preferRelativeResize="0"/>
          <p:nvPr/>
        </p:nvPicPr>
        <p:blipFill>
          <a:blip r:embed="rId3">
            <a:alphaModFix/>
          </a:blip>
          <a:stretch>
            <a:fillRect/>
          </a:stretch>
        </p:blipFill>
        <p:spPr>
          <a:xfrm>
            <a:off x="448225" y="1175613"/>
            <a:ext cx="4047575" cy="2697725"/>
          </a:xfrm>
          <a:prstGeom prst="rect">
            <a:avLst/>
          </a:prstGeom>
          <a:noFill/>
          <a:ln>
            <a:noFill/>
          </a:ln>
        </p:spPr>
      </p:pic>
      <p:pic>
        <p:nvPicPr>
          <p:cNvPr id="335" name="Google Shape;335;p46"/>
          <p:cNvPicPr preferRelativeResize="0"/>
          <p:nvPr/>
        </p:nvPicPr>
        <p:blipFill rotWithShape="1">
          <a:blip r:embed="rId4">
            <a:alphaModFix/>
          </a:blip>
          <a:srcRect b="22701" l="13665" r="10161" t="1119"/>
          <a:stretch/>
        </p:blipFill>
        <p:spPr>
          <a:xfrm>
            <a:off x="4648200" y="1175620"/>
            <a:ext cx="4047575" cy="2697718"/>
          </a:xfrm>
          <a:prstGeom prst="rect">
            <a:avLst/>
          </a:prstGeom>
          <a:noFill/>
          <a:ln>
            <a:noFill/>
          </a:ln>
        </p:spPr>
      </p:pic>
      <p:sp>
        <p:nvSpPr>
          <p:cNvPr id="336" name="Google Shape;336;p46"/>
          <p:cNvSpPr txBox="1"/>
          <p:nvPr/>
        </p:nvSpPr>
        <p:spPr>
          <a:xfrm>
            <a:off x="317100" y="4008075"/>
            <a:ext cx="8509800" cy="44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Montserrat"/>
                <a:ea typeface="Montserrat"/>
                <a:cs typeface="Montserrat"/>
                <a:sym typeface="Montserrat"/>
              </a:rPr>
              <a:t>Offering unique opportunities for leadership and development.</a:t>
            </a:r>
            <a:r>
              <a:rPr b="1" lang="en">
                <a:latin typeface="Montserrat"/>
                <a:ea typeface="Montserrat"/>
                <a:cs typeface="Montserrat"/>
                <a:sym typeface="Montserrat"/>
              </a:rPr>
              <a:t> </a:t>
            </a:r>
            <a:endParaRPr b="1">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7"/>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7"/>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400">
                <a:solidFill>
                  <a:srgbClr val="000000"/>
                </a:solidFill>
                <a:latin typeface="Oswald"/>
                <a:ea typeface="Oswald"/>
                <a:cs typeface="Oswald"/>
                <a:sym typeface="Oswald"/>
              </a:rPr>
              <a:t>TU-AMA Directors</a:t>
            </a:r>
            <a:endParaRPr sz="3400">
              <a:latin typeface="Oswald"/>
              <a:ea typeface="Oswald"/>
              <a:cs typeface="Oswald"/>
              <a:sym typeface="Oswald"/>
            </a:endParaRPr>
          </a:p>
        </p:txBody>
      </p:sp>
      <p:cxnSp>
        <p:nvCxnSpPr>
          <p:cNvPr id="343" name="Google Shape;343;p47"/>
          <p:cNvCxnSpPr/>
          <p:nvPr/>
        </p:nvCxnSpPr>
        <p:spPr>
          <a:xfrm flipH="1" rot="10800000">
            <a:off x="253050" y="834775"/>
            <a:ext cx="8637900" cy="9900"/>
          </a:xfrm>
          <a:prstGeom prst="straightConnector1">
            <a:avLst/>
          </a:prstGeom>
          <a:noFill/>
          <a:ln cap="flat" cmpd="sng" w="38100">
            <a:solidFill>
              <a:srgbClr val="000000"/>
            </a:solidFill>
            <a:prstDash val="solid"/>
            <a:round/>
            <a:headEnd len="med" w="med" type="none"/>
            <a:tailEnd len="med" w="med" type="none"/>
          </a:ln>
        </p:spPr>
      </p:cxnSp>
      <p:sp>
        <p:nvSpPr>
          <p:cNvPr id="344" name="Google Shape;344;p47"/>
          <p:cNvSpPr/>
          <p:nvPr/>
        </p:nvSpPr>
        <p:spPr>
          <a:xfrm>
            <a:off x="4802125" y="1320025"/>
            <a:ext cx="4088700" cy="2929800"/>
          </a:xfrm>
          <a:prstGeom prst="rect">
            <a:avLst/>
          </a:prstGeom>
          <a:solidFill>
            <a:srgbClr val="1F2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7"/>
          <p:cNvSpPr txBox="1"/>
          <p:nvPr/>
        </p:nvSpPr>
        <p:spPr>
          <a:xfrm>
            <a:off x="4813375" y="1320025"/>
            <a:ext cx="4066200" cy="29298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Clr>
                <a:srgbClr val="000000"/>
              </a:buClr>
              <a:buSzPts val="1100"/>
              <a:buFont typeface="Arial"/>
              <a:buNone/>
            </a:pPr>
            <a:r>
              <a:rPr b="1" lang="en" sz="2100">
                <a:solidFill>
                  <a:srgbClr val="F2F3EE"/>
                </a:solidFill>
                <a:latin typeface="Montserrat"/>
                <a:ea typeface="Montserrat"/>
                <a:cs typeface="Montserrat"/>
                <a:sym typeface="Montserrat"/>
              </a:rPr>
              <a:t>Our Directors have been working super hard to plan a bunch of opportunities for you all this year...now let’s meet them!</a:t>
            </a:r>
            <a:endParaRPr sz="1300">
              <a:solidFill>
                <a:srgbClr val="F2F3EE"/>
              </a:solidFill>
              <a:latin typeface="Calibri"/>
              <a:ea typeface="Calibri"/>
              <a:cs typeface="Calibri"/>
              <a:sym typeface="Calibri"/>
            </a:endParaRPr>
          </a:p>
        </p:txBody>
      </p:sp>
      <p:pic>
        <p:nvPicPr>
          <p:cNvPr id="346" name="Google Shape;346;p47"/>
          <p:cNvPicPr preferRelativeResize="0"/>
          <p:nvPr/>
        </p:nvPicPr>
        <p:blipFill rotWithShape="1">
          <a:blip r:embed="rId3">
            <a:alphaModFix/>
          </a:blip>
          <a:srcRect b="3973" l="0" r="0" t="1633"/>
          <a:stretch/>
        </p:blipFill>
        <p:spPr>
          <a:xfrm>
            <a:off x="390875" y="1237450"/>
            <a:ext cx="4181128" cy="305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48"/>
          <p:cNvPicPr preferRelativeResize="0"/>
          <p:nvPr/>
        </p:nvPicPr>
        <p:blipFill rotWithShape="1">
          <a:blip r:embed="rId3">
            <a:alphaModFix/>
          </a:blip>
          <a:srcRect b="22797" l="34084" r="23394" t="5804"/>
          <a:stretch/>
        </p:blipFill>
        <p:spPr>
          <a:xfrm>
            <a:off x="5192188" y="1031075"/>
            <a:ext cx="2847677" cy="2689500"/>
          </a:xfrm>
          <a:prstGeom prst="rect">
            <a:avLst/>
          </a:prstGeom>
          <a:noFill/>
          <a:ln>
            <a:noFill/>
          </a:ln>
        </p:spPr>
      </p:pic>
      <p:pic>
        <p:nvPicPr>
          <p:cNvPr id="352" name="Google Shape;352;p48"/>
          <p:cNvPicPr preferRelativeResize="0"/>
          <p:nvPr/>
        </p:nvPicPr>
        <p:blipFill rotWithShape="1">
          <a:blip r:embed="rId4">
            <a:alphaModFix/>
          </a:blip>
          <a:srcRect b="21141" l="35518" r="25252" t="8991"/>
          <a:stretch/>
        </p:blipFill>
        <p:spPr>
          <a:xfrm>
            <a:off x="1300925" y="1056425"/>
            <a:ext cx="2689500" cy="2689500"/>
          </a:xfrm>
          <a:prstGeom prst="rect">
            <a:avLst/>
          </a:prstGeom>
          <a:noFill/>
          <a:ln>
            <a:noFill/>
          </a:ln>
        </p:spPr>
      </p:pic>
      <p:sp>
        <p:nvSpPr>
          <p:cNvPr id="353" name="Google Shape;353;p48"/>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8"/>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solidFill>
                  <a:srgbClr val="000000"/>
                </a:solidFill>
                <a:latin typeface="Oswald"/>
                <a:ea typeface="Oswald"/>
                <a:cs typeface="Oswald"/>
                <a:sym typeface="Oswald"/>
              </a:rPr>
              <a:t>Directors of </a:t>
            </a:r>
            <a:r>
              <a:rPr lang="en" sz="3400">
                <a:latin typeface="Oswald"/>
                <a:ea typeface="Oswald"/>
                <a:cs typeface="Oswald"/>
                <a:sym typeface="Oswald"/>
              </a:rPr>
              <a:t>Social Impact</a:t>
            </a:r>
            <a:endParaRPr b="0" i="0" sz="3400" u="none" cap="none" strike="noStrike">
              <a:solidFill>
                <a:srgbClr val="000000"/>
              </a:solidFill>
              <a:latin typeface="Oswald"/>
              <a:ea typeface="Oswald"/>
              <a:cs typeface="Oswald"/>
              <a:sym typeface="Oswald"/>
            </a:endParaRPr>
          </a:p>
        </p:txBody>
      </p:sp>
      <p:cxnSp>
        <p:nvCxnSpPr>
          <p:cNvPr id="355" name="Google Shape;355;p48"/>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56" name="Google Shape;356;p48"/>
          <p:cNvSpPr txBox="1"/>
          <p:nvPr/>
        </p:nvSpPr>
        <p:spPr>
          <a:xfrm>
            <a:off x="823175" y="3710775"/>
            <a:ext cx="3645000" cy="93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Mallory Secher</a:t>
            </a:r>
            <a:endParaRPr b="1" i="0" sz="1800" u="none" cap="none" strike="noStrike">
              <a:solidFill>
                <a:srgbClr val="000000"/>
              </a:solidFill>
              <a:latin typeface="Arial"/>
              <a:ea typeface="Arial"/>
              <a:cs typeface="Arial"/>
              <a:sym typeface="Arial"/>
            </a:endParaRPr>
          </a:p>
          <a:p>
            <a:pPr indent="0" lvl="0" marL="0" rtl="0" algn="ctr">
              <a:spcBef>
                <a:spcPts val="0"/>
              </a:spcBef>
              <a:spcAft>
                <a:spcPts val="0"/>
              </a:spcAft>
              <a:buClr>
                <a:srgbClr val="000000"/>
              </a:buClr>
              <a:buSzPts val="1600"/>
              <a:buFont typeface="Arial"/>
              <a:buNone/>
            </a:pPr>
            <a:r>
              <a:rPr b="1" lang="en" sz="1600"/>
              <a:t>Senior</a:t>
            </a:r>
            <a:endParaRPr b="1" sz="1600"/>
          </a:p>
          <a:p>
            <a:pPr indent="0" lvl="0" marL="0" rtl="0" algn="ctr">
              <a:spcBef>
                <a:spcPts val="0"/>
              </a:spcBef>
              <a:spcAft>
                <a:spcPts val="0"/>
              </a:spcAft>
              <a:buClr>
                <a:srgbClr val="000000"/>
              </a:buClr>
              <a:buSzPts val="1600"/>
              <a:buFont typeface="Arial"/>
              <a:buNone/>
            </a:pPr>
            <a:r>
              <a:rPr b="1" lang="en" sz="1600"/>
              <a:t>Advertising Major &amp; Bus Minor</a:t>
            </a:r>
            <a:endParaRPr b="1" sz="1600"/>
          </a:p>
        </p:txBody>
      </p:sp>
      <p:sp>
        <p:nvSpPr>
          <p:cNvPr id="357" name="Google Shape;357;p48"/>
          <p:cNvSpPr txBox="1"/>
          <p:nvPr/>
        </p:nvSpPr>
        <p:spPr>
          <a:xfrm>
            <a:off x="4949075" y="367970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800"/>
              <a:t>Helen Chmiel</a:t>
            </a:r>
            <a:endParaRPr b="1" sz="1800"/>
          </a:p>
          <a:p>
            <a:pPr indent="0" lvl="0" marL="0" rtl="0" algn="ctr">
              <a:spcBef>
                <a:spcPts val="0"/>
              </a:spcBef>
              <a:spcAft>
                <a:spcPts val="0"/>
              </a:spcAft>
              <a:buClr>
                <a:srgbClr val="000000"/>
              </a:buClr>
              <a:buSzPts val="1600"/>
              <a:buFont typeface="Arial"/>
              <a:buNone/>
            </a:pPr>
            <a:r>
              <a:rPr b="1" lang="en" sz="1600"/>
              <a:t>Senior</a:t>
            </a:r>
            <a:endParaRPr b="1" sz="1600">
              <a:solidFill>
                <a:srgbClr val="000000"/>
              </a:solidFill>
            </a:endParaRPr>
          </a:p>
          <a:p>
            <a:pPr indent="0" lvl="0" marL="0" rtl="0" algn="ctr">
              <a:spcBef>
                <a:spcPts val="0"/>
              </a:spcBef>
              <a:spcAft>
                <a:spcPts val="0"/>
              </a:spcAft>
              <a:buClr>
                <a:srgbClr val="000000"/>
              </a:buClr>
              <a:buSzPts val="1600"/>
              <a:buFont typeface="Arial"/>
              <a:buNone/>
            </a:pPr>
            <a:r>
              <a:rPr b="1" lang="en" sz="1600">
                <a:solidFill>
                  <a:srgbClr val="000000"/>
                </a:solidFill>
              </a:rPr>
              <a:t>Marketing Major</a:t>
            </a:r>
            <a:endParaRPr b="1" sz="1600">
              <a:solidFill>
                <a:srgbClr val="000000"/>
              </a:solidFil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highlight>
                <a:srgbClr val="FFFF00"/>
              </a:highlight>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9"/>
          <p:cNvSpPr txBox="1"/>
          <p:nvPr/>
        </p:nvSpPr>
        <p:spPr>
          <a:xfrm>
            <a:off x="1046363" y="0"/>
            <a:ext cx="7167900" cy="994200"/>
          </a:xfrm>
          <a:prstGeom prst="rect">
            <a:avLst/>
          </a:prstGeom>
          <a:noFill/>
          <a:ln>
            <a:noFill/>
          </a:ln>
        </p:spPr>
        <p:txBody>
          <a:bodyPr anchorCtr="0" anchor="b" bIns="68575" lIns="68575" spcFirstLastPara="1" rIns="68575" wrap="square" tIns="68575">
            <a:noAutofit/>
          </a:bodyPr>
          <a:lstStyle/>
          <a:p>
            <a:pPr indent="0" lvl="0" marL="0" rtl="0" algn="ctr">
              <a:lnSpc>
                <a:spcPct val="90000"/>
              </a:lnSpc>
              <a:spcBef>
                <a:spcPts val="0"/>
              </a:spcBef>
              <a:spcAft>
                <a:spcPts val="0"/>
              </a:spcAft>
              <a:buNone/>
            </a:pPr>
            <a:r>
              <a:rPr lang="en" sz="4600">
                <a:solidFill>
                  <a:srgbClr val="000000"/>
                </a:solidFill>
                <a:latin typeface="Oswald"/>
                <a:ea typeface="Oswald"/>
                <a:cs typeface="Oswald"/>
                <a:sym typeface="Oswald"/>
              </a:rPr>
              <a:t>Commitment to Our Community</a:t>
            </a:r>
            <a:endParaRPr sz="4600">
              <a:solidFill>
                <a:srgbClr val="000000"/>
              </a:solidFill>
              <a:latin typeface="Oswald"/>
              <a:ea typeface="Oswald"/>
              <a:cs typeface="Oswald"/>
              <a:sym typeface="Oswald"/>
            </a:endParaRPr>
          </a:p>
        </p:txBody>
      </p:sp>
      <p:sp>
        <p:nvSpPr>
          <p:cNvPr id="363" name="Google Shape;363;p49"/>
          <p:cNvSpPr txBox="1"/>
          <p:nvPr/>
        </p:nvSpPr>
        <p:spPr>
          <a:xfrm>
            <a:off x="436475" y="938250"/>
            <a:ext cx="8387700" cy="1507800"/>
          </a:xfrm>
          <a:prstGeom prst="rect">
            <a:avLst/>
          </a:prstGeom>
          <a:noFill/>
          <a:ln>
            <a:noFill/>
          </a:ln>
        </p:spPr>
        <p:txBody>
          <a:bodyPr anchorCtr="0" anchor="ctr" bIns="91425" lIns="91425" spcFirstLastPara="1" rIns="91425" wrap="square" tIns="91425">
            <a:noAutofit/>
          </a:bodyPr>
          <a:lstStyle/>
          <a:p>
            <a:pPr indent="-336550" lvl="0" marL="457200" rtl="0" algn="l">
              <a:lnSpc>
                <a:spcPct val="115000"/>
              </a:lnSpc>
              <a:spcBef>
                <a:spcPts val="800"/>
              </a:spcBef>
              <a:spcAft>
                <a:spcPts val="0"/>
              </a:spcAft>
              <a:buClr>
                <a:srgbClr val="000000"/>
              </a:buClr>
              <a:buSzPts val="1700"/>
              <a:buChar char="●"/>
            </a:pPr>
            <a:r>
              <a:rPr b="1" lang="en" sz="1700">
                <a:solidFill>
                  <a:srgbClr val="000000"/>
                </a:solidFill>
                <a:latin typeface="Montserrat"/>
                <a:ea typeface="Montserrat"/>
                <a:cs typeface="Montserrat"/>
                <a:sym typeface="Montserrat"/>
              </a:rPr>
              <a:t>Fundraise</a:t>
            </a:r>
            <a:r>
              <a:rPr lang="en" sz="1700">
                <a:solidFill>
                  <a:srgbClr val="000000"/>
                </a:solidFill>
                <a:latin typeface="Montserrat"/>
                <a:ea typeface="Montserrat"/>
                <a:cs typeface="Montserrat"/>
                <a:sym typeface="Montserrat"/>
              </a:rPr>
              <a:t> for local charities</a:t>
            </a:r>
            <a:endParaRPr sz="1700">
              <a:latin typeface="Montserrat"/>
              <a:ea typeface="Montserrat"/>
              <a:cs typeface="Montserrat"/>
              <a:sym typeface="Montserrat"/>
            </a:endParaRPr>
          </a:p>
          <a:p>
            <a:pPr indent="-336550" lvl="0" marL="457200" rtl="0" algn="l">
              <a:lnSpc>
                <a:spcPct val="115000"/>
              </a:lnSpc>
              <a:spcBef>
                <a:spcPts val="0"/>
              </a:spcBef>
              <a:spcAft>
                <a:spcPts val="0"/>
              </a:spcAft>
              <a:buClr>
                <a:srgbClr val="000000"/>
              </a:buClr>
              <a:buSzPts val="1700"/>
              <a:buChar char="●"/>
            </a:pPr>
            <a:r>
              <a:rPr lang="en" sz="1700">
                <a:latin typeface="Montserrat"/>
                <a:ea typeface="Montserrat"/>
                <a:cs typeface="Montserrat"/>
                <a:sym typeface="Montserrat"/>
              </a:rPr>
              <a:t>Write blogs that </a:t>
            </a:r>
            <a:r>
              <a:rPr b="1" lang="en" sz="1700">
                <a:latin typeface="Montserrat"/>
                <a:ea typeface="Montserrat"/>
                <a:cs typeface="Montserrat"/>
                <a:sym typeface="Montserrat"/>
              </a:rPr>
              <a:t>spark conversation</a:t>
            </a:r>
            <a:endParaRPr b="1" sz="1700">
              <a:latin typeface="Montserrat"/>
              <a:ea typeface="Montserrat"/>
              <a:cs typeface="Montserrat"/>
              <a:sym typeface="Montserrat"/>
            </a:endParaRPr>
          </a:p>
          <a:p>
            <a:pPr indent="-336550" lvl="0" marL="457200" rtl="0" algn="l">
              <a:lnSpc>
                <a:spcPct val="115000"/>
              </a:lnSpc>
              <a:spcBef>
                <a:spcPts val="0"/>
              </a:spcBef>
              <a:spcAft>
                <a:spcPts val="0"/>
              </a:spcAft>
              <a:buClr>
                <a:srgbClr val="000000"/>
              </a:buClr>
              <a:buSzPts val="1700"/>
              <a:buChar char="●"/>
            </a:pPr>
            <a:r>
              <a:rPr b="1" lang="en" sz="1700">
                <a:solidFill>
                  <a:srgbClr val="000000"/>
                </a:solidFill>
                <a:latin typeface="Montserrat"/>
                <a:ea typeface="Montserrat"/>
                <a:cs typeface="Montserrat"/>
                <a:sym typeface="Montserrat"/>
              </a:rPr>
              <a:t>Connect with your community</a:t>
            </a:r>
            <a:r>
              <a:rPr lang="en" sz="1700">
                <a:solidFill>
                  <a:srgbClr val="000000"/>
                </a:solidFill>
                <a:latin typeface="Montserrat"/>
                <a:ea typeface="Montserrat"/>
                <a:cs typeface="Montserrat"/>
                <a:sym typeface="Montserrat"/>
              </a:rPr>
              <a:t> &amp; </a:t>
            </a:r>
            <a:r>
              <a:rPr b="1" lang="en" sz="1700">
                <a:solidFill>
                  <a:srgbClr val="000000"/>
                </a:solidFill>
                <a:latin typeface="Montserrat"/>
                <a:ea typeface="Montserrat"/>
                <a:cs typeface="Montserrat"/>
                <a:sym typeface="Montserrat"/>
              </a:rPr>
              <a:t>inspire the next generation</a:t>
            </a:r>
            <a:r>
              <a:rPr lang="en" sz="1700">
                <a:solidFill>
                  <a:srgbClr val="000000"/>
                </a:solidFill>
                <a:latin typeface="Montserrat"/>
                <a:ea typeface="Montserrat"/>
                <a:cs typeface="Montserrat"/>
                <a:sym typeface="Montserrat"/>
              </a:rPr>
              <a:t> </a:t>
            </a:r>
            <a:endParaRPr sz="1700">
              <a:solidFill>
                <a:srgbClr val="000000"/>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000000"/>
              </a:buClr>
              <a:buSzPts val="1700"/>
              <a:buChar char="●"/>
            </a:pPr>
            <a:r>
              <a:rPr lang="en" sz="1700">
                <a:solidFill>
                  <a:srgbClr val="000000"/>
                </a:solidFill>
                <a:latin typeface="Montserrat"/>
                <a:ea typeface="Montserrat"/>
                <a:cs typeface="Montserrat"/>
                <a:sym typeface="Montserrat"/>
              </a:rPr>
              <a:t>Provide marketing </a:t>
            </a:r>
            <a:r>
              <a:rPr b="1" lang="en" sz="1700">
                <a:solidFill>
                  <a:srgbClr val="000000"/>
                </a:solidFill>
                <a:latin typeface="Montserrat"/>
                <a:ea typeface="Montserrat"/>
                <a:cs typeface="Montserrat"/>
                <a:sym typeface="Montserrat"/>
              </a:rPr>
              <a:t>solutions to</a:t>
            </a:r>
            <a:r>
              <a:rPr b="1" i="1" lang="en" sz="1700">
                <a:solidFill>
                  <a:srgbClr val="000000"/>
                </a:solidFill>
                <a:latin typeface="Montserrat"/>
                <a:ea typeface="Montserrat"/>
                <a:cs typeface="Montserrat"/>
                <a:sym typeface="Montserrat"/>
              </a:rPr>
              <a:t> </a:t>
            </a:r>
            <a:r>
              <a:rPr b="1" lang="en" sz="1700">
                <a:solidFill>
                  <a:srgbClr val="000000"/>
                </a:solidFill>
                <a:latin typeface="Montserrat"/>
                <a:ea typeface="Montserrat"/>
                <a:cs typeface="Montserrat"/>
                <a:sym typeface="Montserrat"/>
              </a:rPr>
              <a:t>initiate change</a:t>
            </a:r>
            <a:endParaRPr b="1">
              <a:latin typeface="Montserrat"/>
              <a:ea typeface="Montserrat"/>
              <a:cs typeface="Montserrat"/>
              <a:sym typeface="Montserrat"/>
            </a:endParaRPr>
          </a:p>
        </p:txBody>
      </p:sp>
      <p:cxnSp>
        <p:nvCxnSpPr>
          <p:cNvPr id="364" name="Google Shape;364;p49"/>
          <p:cNvCxnSpPr/>
          <p:nvPr/>
        </p:nvCxnSpPr>
        <p:spPr>
          <a:xfrm flipH="1" rot="10800000">
            <a:off x="253050" y="938250"/>
            <a:ext cx="8637900" cy="9900"/>
          </a:xfrm>
          <a:prstGeom prst="straightConnector1">
            <a:avLst/>
          </a:prstGeom>
          <a:noFill/>
          <a:ln cap="flat" cmpd="sng" w="38100">
            <a:solidFill>
              <a:srgbClr val="000000"/>
            </a:solidFill>
            <a:prstDash val="solid"/>
            <a:round/>
            <a:headEnd len="sm" w="sm" type="none"/>
            <a:tailEnd len="sm" w="sm" type="none"/>
          </a:ln>
        </p:spPr>
      </p:cxnSp>
      <p:pic>
        <p:nvPicPr>
          <p:cNvPr id="365" name="Google Shape;365;p49"/>
          <p:cNvPicPr preferRelativeResize="0"/>
          <p:nvPr/>
        </p:nvPicPr>
        <p:blipFill rotWithShape="1">
          <a:blip r:embed="rId3">
            <a:alphaModFix/>
          </a:blip>
          <a:srcRect b="0" l="0" r="0" t="11300"/>
          <a:stretch/>
        </p:blipFill>
        <p:spPr>
          <a:xfrm>
            <a:off x="5878950" y="2513500"/>
            <a:ext cx="2889450" cy="2122350"/>
          </a:xfrm>
          <a:prstGeom prst="rect">
            <a:avLst/>
          </a:prstGeom>
          <a:noFill/>
          <a:ln>
            <a:noFill/>
          </a:ln>
        </p:spPr>
      </p:pic>
      <p:pic>
        <p:nvPicPr>
          <p:cNvPr id="366" name="Google Shape;366;p49"/>
          <p:cNvPicPr preferRelativeResize="0"/>
          <p:nvPr/>
        </p:nvPicPr>
        <p:blipFill>
          <a:blip r:embed="rId4">
            <a:alphaModFix/>
          </a:blip>
          <a:stretch>
            <a:fillRect/>
          </a:stretch>
        </p:blipFill>
        <p:spPr>
          <a:xfrm>
            <a:off x="436476" y="2513500"/>
            <a:ext cx="2828607" cy="2122350"/>
          </a:xfrm>
          <a:prstGeom prst="rect">
            <a:avLst/>
          </a:prstGeom>
          <a:noFill/>
          <a:ln>
            <a:noFill/>
          </a:ln>
        </p:spPr>
      </p:pic>
      <p:pic>
        <p:nvPicPr>
          <p:cNvPr id="367" name="Google Shape;367;p49"/>
          <p:cNvPicPr preferRelativeResize="0"/>
          <p:nvPr/>
        </p:nvPicPr>
        <p:blipFill rotWithShape="1">
          <a:blip r:embed="rId5">
            <a:alphaModFix/>
          </a:blip>
          <a:srcRect b="16977" l="0" r="0" t="16572"/>
          <a:stretch/>
        </p:blipFill>
        <p:spPr>
          <a:xfrm>
            <a:off x="3374213" y="2513500"/>
            <a:ext cx="2395576" cy="21223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0"/>
          <p:cNvSpPr txBox="1"/>
          <p:nvPr/>
        </p:nvSpPr>
        <p:spPr>
          <a:xfrm>
            <a:off x="965038" y="66475"/>
            <a:ext cx="7167900" cy="994200"/>
          </a:xfrm>
          <a:prstGeom prst="rect">
            <a:avLst/>
          </a:prstGeom>
          <a:noFill/>
          <a:ln>
            <a:noFill/>
          </a:ln>
        </p:spPr>
        <p:txBody>
          <a:bodyPr anchorCtr="0" anchor="b" bIns="68575" lIns="68575" spcFirstLastPara="1" rIns="68575" wrap="square" tIns="68575">
            <a:noAutofit/>
          </a:bodyPr>
          <a:lstStyle/>
          <a:p>
            <a:pPr indent="0" lvl="0" marL="0" rtl="0" algn="ctr">
              <a:lnSpc>
                <a:spcPct val="90000"/>
              </a:lnSpc>
              <a:spcBef>
                <a:spcPts val="0"/>
              </a:spcBef>
              <a:spcAft>
                <a:spcPts val="0"/>
              </a:spcAft>
              <a:buNone/>
            </a:pPr>
            <a:r>
              <a:rPr lang="en" sz="4800">
                <a:latin typeface="Oswald"/>
                <a:ea typeface="Oswald"/>
                <a:cs typeface="Oswald"/>
                <a:sym typeface="Oswald"/>
              </a:rPr>
              <a:t>Charity of Choice</a:t>
            </a:r>
            <a:endParaRPr sz="4800">
              <a:latin typeface="Oswald"/>
              <a:ea typeface="Oswald"/>
              <a:cs typeface="Oswald"/>
              <a:sym typeface="Oswald"/>
            </a:endParaRPr>
          </a:p>
        </p:txBody>
      </p:sp>
      <p:sp>
        <p:nvSpPr>
          <p:cNvPr id="373" name="Google Shape;373;p50"/>
          <p:cNvSpPr txBox="1"/>
          <p:nvPr/>
        </p:nvSpPr>
        <p:spPr>
          <a:xfrm>
            <a:off x="436475" y="1010850"/>
            <a:ext cx="8387700" cy="1507800"/>
          </a:xfrm>
          <a:prstGeom prst="rect">
            <a:avLst/>
          </a:prstGeom>
          <a:noFill/>
          <a:ln>
            <a:noFill/>
          </a:ln>
        </p:spPr>
        <p:txBody>
          <a:bodyPr anchorCtr="0" anchor="ctr" bIns="91425" lIns="91425" spcFirstLastPara="1" rIns="91425" wrap="square" tIns="91425">
            <a:noAutofit/>
          </a:bodyPr>
          <a:lstStyle/>
          <a:p>
            <a:pPr indent="-323850" lvl="0" marL="457200" rtl="0" algn="l">
              <a:lnSpc>
                <a:spcPct val="150000"/>
              </a:lnSpc>
              <a:spcBef>
                <a:spcPts val="800"/>
              </a:spcBef>
              <a:spcAft>
                <a:spcPts val="0"/>
              </a:spcAft>
              <a:buSzPts val="1500"/>
              <a:buChar char="●"/>
            </a:pPr>
            <a:r>
              <a:rPr b="1" lang="en" sz="1500">
                <a:latin typeface="Montserrat"/>
                <a:ea typeface="Montserrat"/>
                <a:cs typeface="Montserrat"/>
                <a:sym typeface="Montserrat"/>
              </a:rPr>
              <a:t>Grace Cafe! </a:t>
            </a:r>
            <a:r>
              <a:rPr lang="en" sz="1500">
                <a:latin typeface="Montserrat"/>
                <a:ea typeface="Montserrat"/>
                <a:cs typeface="Montserrat"/>
                <a:sym typeface="Montserrat"/>
              </a:rPr>
              <a:t>A safe space for Philly’s homeless or food insecure</a:t>
            </a:r>
            <a:endParaRPr sz="1500">
              <a:latin typeface="Montserrat"/>
              <a:ea typeface="Montserrat"/>
              <a:cs typeface="Montserrat"/>
              <a:sym typeface="Montserrat"/>
            </a:endParaRPr>
          </a:p>
          <a:p>
            <a:pPr indent="-323850" lvl="0" marL="457200" rtl="0" algn="l">
              <a:lnSpc>
                <a:spcPct val="150000"/>
              </a:lnSpc>
              <a:spcBef>
                <a:spcPts val="0"/>
              </a:spcBef>
              <a:spcAft>
                <a:spcPts val="0"/>
              </a:spcAft>
              <a:buSzPts val="1500"/>
              <a:buFont typeface="Montserrat"/>
              <a:buChar char="●"/>
            </a:pPr>
            <a:r>
              <a:rPr lang="en" sz="1500">
                <a:latin typeface="Montserrat"/>
                <a:ea typeface="Montserrat"/>
                <a:cs typeface="Montserrat"/>
                <a:sym typeface="Montserrat"/>
              </a:rPr>
              <a:t>Clothing drives, wellness clinic, meal serves, and other services!</a:t>
            </a:r>
            <a:endParaRPr sz="1500">
              <a:latin typeface="Montserrat"/>
              <a:ea typeface="Montserrat"/>
              <a:cs typeface="Montserrat"/>
              <a:sym typeface="Montserrat"/>
            </a:endParaRPr>
          </a:p>
          <a:p>
            <a:pPr indent="-323850" lvl="0" marL="457200" rtl="0" algn="l">
              <a:lnSpc>
                <a:spcPct val="150000"/>
              </a:lnSpc>
              <a:spcBef>
                <a:spcPts val="0"/>
              </a:spcBef>
              <a:spcAft>
                <a:spcPts val="0"/>
              </a:spcAft>
              <a:buSzPts val="1500"/>
              <a:buChar char="●"/>
            </a:pPr>
            <a:r>
              <a:rPr lang="en" sz="1500">
                <a:latin typeface="Montserrat"/>
                <a:ea typeface="Montserrat"/>
                <a:cs typeface="Montserrat"/>
                <a:sym typeface="Montserrat"/>
              </a:rPr>
              <a:t>Tack on </a:t>
            </a:r>
            <a:r>
              <a:rPr b="1" lang="en" sz="1500">
                <a:latin typeface="Montserrat"/>
                <a:ea typeface="Montserrat"/>
                <a:cs typeface="Montserrat"/>
                <a:sym typeface="Montserrat"/>
              </a:rPr>
              <a:t>$5</a:t>
            </a:r>
            <a:r>
              <a:rPr lang="en" sz="1500">
                <a:latin typeface="Montserrat"/>
                <a:ea typeface="Montserrat"/>
                <a:cs typeface="Montserrat"/>
                <a:sym typeface="Montserrat"/>
              </a:rPr>
              <a:t> to your </a:t>
            </a:r>
            <a:r>
              <a:rPr b="1" lang="en" sz="1500">
                <a:latin typeface="Montserrat"/>
                <a:ea typeface="Montserrat"/>
                <a:cs typeface="Montserrat"/>
                <a:sym typeface="Montserrat"/>
              </a:rPr>
              <a:t>Membership Dues</a:t>
            </a:r>
            <a:r>
              <a:rPr lang="en" sz="1500">
                <a:latin typeface="Montserrat"/>
                <a:ea typeface="Montserrat"/>
                <a:cs typeface="Montserrat"/>
                <a:sym typeface="Montserrat"/>
              </a:rPr>
              <a:t> to help reach our fundraising goal!</a:t>
            </a:r>
            <a:endParaRPr sz="1500">
              <a:latin typeface="Montserrat"/>
              <a:ea typeface="Montserrat"/>
              <a:cs typeface="Montserrat"/>
              <a:sym typeface="Montserrat"/>
            </a:endParaRPr>
          </a:p>
          <a:p>
            <a:pPr indent="0" lvl="0" marL="0" rtl="0" algn="l">
              <a:lnSpc>
                <a:spcPct val="115000"/>
              </a:lnSpc>
              <a:spcBef>
                <a:spcPts val="800"/>
              </a:spcBef>
              <a:spcAft>
                <a:spcPts val="0"/>
              </a:spcAft>
              <a:buNone/>
            </a:pPr>
            <a:r>
              <a:t/>
            </a:r>
            <a:endParaRPr b="1" sz="1200">
              <a:latin typeface="Montserrat"/>
              <a:ea typeface="Montserrat"/>
              <a:cs typeface="Montserrat"/>
              <a:sym typeface="Montserrat"/>
            </a:endParaRPr>
          </a:p>
        </p:txBody>
      </p:sp>
      <p:sp>
        <p:nvSpPr>
          <p:cNvPr id="374" name="Google Shape;374;p50"/>
          <p:cNvSpPr/>
          <p:nvPr/>
        </p:nvSpPr>
        <p:spPr>
          <a:xfrm>
            <a:off x="546425" y="807750"/>
            <a:ext cx="1199700" cy="203100"/>
          </a:xfrm>
          <a:prstGeom prst="rect">
            <a:avLst/>
          </a:prstGeom>
          <a:solidFill>
            <a:srgbClr val="F2F3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50"/>
          <p:cNvPicPr preferRelativeResize="0"/>
          <p:nvPr/>
        </p:nvPicPr>
        <p:blipFill>
          <a:blip r:embed="rId3">
            <a:alphaModFix/>
          </a:blip>
          <a:stretch>
            <a:fillRect/>
          </a:stretch>
        </p:blipFill>
        <p:spPr>
          <a:xfrm>
            <a:off x="3470189" y="2279250"/>
            <a:ext cx="2157600" cy="2160900"/>
          </a:xfrm>
          <a:prstGeom prst="ellipse">
            <a:avLst/>
          </a:prstGeom>
          <a:noFill/>
          <a:ln>
            <a:noFill/>
          </a:ln>
        </p:spPr>
      </p:pic>
      <p:pic>
        <p:nvPicPr>
          <p:cNvPr id="376" name="Google Shape;376;p50"/>
          <p:cNvPicPr preferRelativeResize="0"/>
          <p:nvPr/>
        </p:nvPicPr>
        <p:blipFill rotWithShape="1">
          <a:blip r:embed="rId4">
            <a:alphaModFix/>
          </a:blip>
          <a:srcRect b="12153" l="0" r="0" t="3329"/>
          <a:stretch/>
        </p:blipFill>
        <p:spPr>
          <a:xfrm>
            <a:off x="965050" y="2273462"/>
            <a:ext cx="2157599" cy="2331623"/>
          </a:xfrm>
          <a:prstGeom prst="rect">
            <a:avLst/>
          </a:prstGeom>
          <a:noFill/>
          <a:ln>
            <a:noFill/>
          </a:ln>
        </p:spPr>
      </p:pic>
      <p:pic>
        <p:nvPicPr>
          <p:cNvPr id="377" name="Google Shape;377;p50"/>
          <p:cNvPicPr preferRelativeResize="0"/>
          <p:nvPr/>
        </p:nvPicPr>
        <p:blipFill>
          <a:blip r:embed="rId5">
            <a:alphaModFix/>
          </a:blip>
          <a:stretch>
            <a:fillRect/>
          </a:stretch>
        </p:blipFill>
        <p:spPr>
          <a:xfrm>
            <a:off x="5975339" y="2279237"/>
            <a:ext cx="2344092" cy="2320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1"/>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51"/>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Directors of Sponsorship</a:t>
            </a:r>
            <a:endParaRPr b="0" i="0" sz="3400" u="none" cap="none" strike="noStrike">
              <a:solidFill>
                <a:srgbClr val="000000"/>
              </a:solidFill>
              <a:latin typeface="Oswald"/>
              <a:ea typeface="Oswald"/>
              <a:cs typeface="Oswald"/>
              <a:sym typeface="Oswald"/>
            </a:endParaRPr>
          </a:p>
        </p:txBody>
      </p:sp>
      <p:cxnSp>
        <p:nvCxnSpPr>
          <p:cNvPr id="384" name="Google Shape;384;p51"/>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85" name="Google Shape;385;p51"/>
          <p:cNvSpPr txBox="1"/>
          <p:nvPr/>
        </p:nvSpPr>
        <p:spPr>
          <a:xfrm>
            <a:off x="134825" y="3647150"/>
            <a:ext cx="50217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Keon Morley</a:t>
            </a:r>
            <a:endParaRPr b="1" sz="1800"/>
          </a:p>
          <a:p>
            <a:pPr indent="0" lvl="0" marL="0" rtl="0" algn="ctr">
              <a:spcBef>
                <a:spcPts val="0"/>
              </a:spcBef>
              <a:spcAft>
                <a:spcPts val="0"/>
              </a:spcAft>
              <a:buClr>
                <a:srgbClr val="000000"/>
              </a:buClr>
              <a:buSzPts val="1600"/>
              <a:buFont typeface="Arial"/>
              <a:buNone/>
            </a:pPr>
            <a:r>
              <a:rPr b="1" lang="en" sz="1600"/>
              <a:t>Senior</a:t>
            </a:r>
            <a:endParaRPr b="1" sz="1600"/>
          </a:p>
          <a:p>
            <a:pPr indent="0" lvl="0" marL="0" rtl="0" algn="ctr">
              <a:spcBef>
                <a:spcPts val="0"/>
              </a:spcBef>
              <a:spcAft>
                <a:spcPts val="0"/>
              </a:spcAft>
              <a:buClr>
                <a:srgbClr val="000000"/>
              </a:buClr>
              <a:buSzPts val="1600"/>
              <a:buFont typeface="Arial"/>
              <a:buNone/>
            </a:pPr>
            <a:r>
              <a:rPr b="1" lang="en" sz="1600"/>
              <a:t>Communications &amp; Political Science Major</a:t>
            </a:r>
            <a:endParaRPr b="1" sz="1600"/>
          </a:p>
        </p:txBody>
      </p:sp>
      <p:sp>
        <p:nvSpPr>
          <p:cNvPr id="386" name="Google Shape;386;p51"/>
          <p:cNvSpPr txBox="1"/>
          <p:nvPr/>
        </p:nvSpPr>
        <p:spPr>
          <a:xfrm>
            <a:off x="4949075" y="3617975"/>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800"/>
              <a:t>Nicholas Pugliese</a:t>
            </a:r>
            <a:endParaRPr b="1" sz="1800"/>
          </a:p>
          <a:p>
            <a:pPr indent="0" lvl="0" marL="0" rtl="0" algn="ctr">
              <a:spcBef>
                <a:spcPts val="0"/>
              </a:spcBef>
              <a:spcAft>
                <a:spcPts val="0"/>
              </a:spcAft>
              <a:buClr>
                <a:srgbClr val="000000"/>
              </a:buClr>
              <a:buSzPts val="1600"/>
              <a:buFont typeface="Arial"/>
              <a:buNone/>
            </a:pPr>
            <a:r>
              <a:rPr b="1" lang="en" sz="1600"/>
              <a:t>Senior</a:t>
            </a:r>
            <a:endParaRPr b="1" sz="1800"/>
          </a:p>
          <a:p>
            <a:pPr indent="0" lvl="0" marL="0" marR="0" rtl="0" algn="ctr">
              <a:lnSpc>
                <a:spcPct val="100000"/>
              </a:lnSpc>
              <a:spcBef>
                <a:spcPts val="0"/>
              </a:spcBef>
              <a:spcAft>
                <a:spcPts val="0"/>
              </a:spcAft>
              <a:buClr>
                <a:srgbClr val="000000"/>
              </a:buClr>
              <a:buSzPts val="1600"/>
              <a:buFont typeface="Arial"/>
              <a:buNone/>
            </a:pPr>
            <a:r>
              <a:rPr b="1" lang="en" sz="1600"/>
              <a:t>Marketing Major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387" name="Google Shape;387;p51"/>
          <p:cNvPicPr preferRelativeResize="0"/>
          <p:nvPr/>
        </p:nvPicPr>
        <p:blipFill rotWithShape="1">
          <a:blip r:embed="rId3">
            <a:alphaModFix/>
          </a:blip>
          <a:srcRect b="16392" l="28175" r="28756" t="7043"/>
          <a:stretch/>
        </p:blipFill>
        <p:spPr>
          <a:xfrm>
            <a:off x="1332275" y="954875"/>
            <a:ext cx="2689500" cy="2689500"/>
          </a:xfrm>
          <a:prstGeom prst="rect">
            <a:avLst/>
          </a:prstGeom>
          <a:noFill/>
          <a:ln>
            <a:noFill/>
          </a:ln>
        </p:spPr>
      </p:pic>
      <p:pic>
        <p:nvPicPr>
          <p:cNvPr id="388" name="Google Shape;388;p51"/>
          <p:cNvPicPr preferRelativeResize="0"/>
          <p:nvPr/>
        </p:nvPicPr>
        <p:blipFill rotWithShape="1">
          <a:blip r:embed="rId4">
            <a:alphaModFix/>
          </a:blip>
          <a:srcRect b="1310" l="23954" r="16472" t="12452"/>
          <a:stretch/>
        </p:blipFill>
        <p:spPr>
          <a:xfrm>
            <a:off x="5222100" y="954875"/>
            <a:ext cx="2787860" cy="2689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2"/>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Oswald"/>
                <a:ea typeface="Oswald"/>
                <a:cs typeface="Oswald"/>
                <a:sym typeface="Oswald"/>
              </a:rPr>
              <a:t>Our Sponsors</a:t>
            </a:r>
            <a:endParaRPr sz="3400">
              <a:latin typeface="Oswald"/>
              <a:ea typeface="Oswald"/>
              <a:cs typeface="Oswald"/>
              <a:sym typeface="Oswald"/>
            </a:endParaRPr>
          </a:p>
        </p:txBody>
      </p:sp>
      <p:cxnSp>
        <p:nvCxnSpPr>
          <p:cNvPr id="394" name="Google Shape;394;p52"/>
          <p:cNvCxnSpPr/>
          <p:nvPr/>
        </p:nvCxnSpPr>
        <p:spPr>
          <a:xfrm flipH="1" rot="10800000">
            <a:off x="253050" y="834775"/>
            <a:ext cx="8637900" cy="9900"/>
          </a:xfrm>
          <a:prstGeom prst="straightConnector1">
            <a:avLst/>
          </a:prstGeom>
          <a:noFill/>
          <a:ln cap="flat" cmpd="sng" w="38100">
            <a:solidFill>
              <a:srgbClr val="000000"/>
            </a:solidFill>
            <a:prstDash val="solid"/>
            <a:round/>
            <a:headEnd len="med" w="med" type="none"/>
            <a:tailEnd len="med" w="med" type="none"/>
          </a:ln>
        </p:spPr>
      </p:cxnSp>
      <p:pic>
        <p:nvPicPr>
          <p:cNvPr id="395" name="Google Shape;395;p52"/>
          <p:cNvPicPr preferRelativeResize="0"/>
          <p:nvPr/>
        </p:nvPicPr>
        <p:blipFill rotWithShape="1">
          <a:blip r:embed="rId3">
            <a:alphaModFix/>
          </a:blip>
          <a:srcRect b="0" l="26639" r="28864" t="0"/>
          <a:stretch/>
        </p:blipFill>
        <p:spPr>
          <a:xfrm>
            <a:off x="351450" y="1994500"/>
            <a:ext cx="2353450" cy="2644525"/>
          </a:xfrm>
          <a:prstGeom prst="rect">
            <a:avLst/>
          </a:prstGeom>
          <a:noFill/>
          <a:ln>
            <a:noFill/>
          </a:ln>
        </p:spPr>
      </p:pic>
      <p:pic>
        <p:nvPicPr>
          <p:cNvPr id="396" name="Google Shape;396;p52"/>
          <p:cNvPicPr preferRelativeResize="0"/>
          <p:nvPr/>
        </p:nvPicPr>
        <p:blipFill>
          <a:blip r:embed="rId4">
            <a:alphaModFix/>
          </a:blip>
          <a:stretch>
            <a:fillRect/>
          </a:stretch>
        </p:blipFill>
        <p:spPr>
          <a:xfrm>
            <a:off x="5357724" y="2774113"/>
            <a:ext cx="3299463" cy="1226300"/>
          </a:xfrm>
          <a:prstGeom prst="rect">
            <a:avLst/>
          </a:prstGeom>
          <a:noFill/>
          <a:ln>
            <a:noFill/>
          </a:ln>
        </p:spPr>
      </p:pic>
      <p:sp>
        <p:nvSpPr>
          <p:cNvPr id="397" name="Google Shape;397;p52"/>
          <p:cNvSpPr/>
          <p:nvPr/>
        </p:nvSpPr>
        <p:spPr>
          <a:xfrm>
            <a:off x="546425" y="919438"/>
            <a:ext cx="1199700" cy="166200"/>
          </a:xfrm>
          <a:prstGeom prst="rect">
            <a:avLst/>
          </a:prstGeom>
          <a:solidFill>
            <a:srgbClr val="F2F3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8" name="Google Shape;398;p52"/>
          <p:cNvPicPr preferRelativeResize="0"/>
          <p:nvPr/>
        </p:nvPicPr>
        <p:blipFill>
          <a:blip r:embed="rId5">
            <a:alphaModFix/>
          </a:blip>
          <a:stretch>
            <a:fillRect/>
          </a:stretch>
        </p:blipFill>
        <p:spPr>
          <a:xfrm>
            <a:off x="3797650" y="1022600"/>
            <a:ext cx="4859525" cy="971900"/>
          </a:xfrm>
          <a:prstGeom prst="rect">
            <a:avLst/>
          </a:prstGeom>
          <a:noFill/>
          <a:ln>
            <a:noFill/>
          </a:ln>
        </p:spPr>
      </p:pic>
      <p:pic>
        <p:nvPicPr>
          <p:cNvPr id="399" name="Google Shape;399;p52"/>
          <p:cNvPicPr preferRelativeResize="0"/>
          <p:nvPr/>
        </p:nvPicPr>
        <p:blipFill>
          <a:blip r:embed="rId6">
            <a:alphaModFix/>
          </a:blip>
          <a:stretch>
            <a:fillRect/>
          </a:stretch>
        </p:blipFill>
        <p:spPr>
          <a:xfrm>
            <a:off x="287974" y="952101"/>
            <a:ext cx="3037474" cy="1295550"/>
          </a:xfrm>
          <a:prstGeom prst="rect">
            <a:avLst/>
          </a:prstGeom>
          <a:noFill/>
          <a:ln>
            <a:noFill/>
          </a:ln>
        </p:spPr>
      </p:pic>
      <p:pic>
        <p:nvPicPr>
          <p:cNvPr id="400" name="Google Shape;400;p52"/>
          <p:cNvPicPr preferRelativeResize="0"/>
          <p:nvPr/>
        </p:nvPicPr>
        <p:blipFill>
          <a:blip r:embed="rId7">
            <a:alphaModFix/>
          </a:blip>
          <a:stretch>
            <a:fillRect/>
          </a:stretch>
        </p:blipFill>
        <p:spPr>
          <a:xfrm>
            <a:off x="3157972" y="2065000"/>
            <a:ext cx="1866729" cy="26445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5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08" name="Google Shape;408;p53"/>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09" name="Google Shape;409;p5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Scholarship Opportunity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cxnSp>
        <p:nvCxnSpPr>
          <p:cNvPr id="410" name="Google Shape;410;p5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11" name="Google Shape;411;p53"/>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412" name="Google Shape;412;p53"/>
          <p:cNvSpPr txBox="1"/>
          <p:nvPr/>
        </p:nvSpPr>
        <p:spPr>
          <a:xfrm>
            <a:off x="253050" y="1255425"/>
            <a:ext cx="4009200" cy="31011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lang="en" sz="1900"/>
              <a:t>Ability to receive up to $1000 </a:t>
            </a:r>
            <a:endParaRPr sz="1900"/>
          </a:p>
          <a:p>
            <a:pPr indent="-349250" lvl="0" marL="457200" marR="0" rtl="0" algn="l">
              <a:lnSpc>
                <a:spcPct val="100000"/>
              </a:lnSpc>
              <a:spcBef>
                <a:spcPts val="0"/>
              </a:spcBef>
              <a:spcAft>
                <a:spcPts val="0"/>
              </a:spcAft>
              <a:buClr>
                <a:srgbClr val="000000"/>
              </a:buClr>
              <a:buSzPts val="1900"/>
              <a:buFont typeface="Arial"/>
              <a:buChar char="●"/>
            </a:pPr>
            <a:r>
              <a:rPr lang="en" sz="1900"/>
              <a:t>Provides current TU-AMA members tuition support, who demonstrate a dedication to the marketing industry within our chapter, the classroom, and the community </a:t>
            </a:r>
            <a:endParaRPr sz="1900"/>
          </a:p>
          <a:p>
            <a:pPr indent="-349250" lvl="0" marL="457200" marR="0" rtl="0" algn="l">
              <a:lnSpc>
                <a:spcPct val="100000"/>
              </a:lnSpc>
              <a:spcBef>
                <a:spcPts val="0"/>
              </a:spcBef>
              <a:spcAft>
                <a:spcPts val="0"/>
              </a:spcAft>
              <a:buSzPts val="1900"/>
              <a:buChar char="●"/>
            </a:pPr>
            <a:r>
              <a:rPr lang="en" sz="1900"/>
              <a:t>Application-Based </a:t>
            </a:r>
            <a:endParaRPr sz="1900"/>
          </a:p>
          <a:p>
            <a:pPr indent="-349250" lvl="1" marL="914400" marR="0" rtl="0" algn="l">
              <a:lnSpc>
                <a:spcPct val="100000"/>
              </a:lnSpc>
              <a:spcBef>
                <a:spcPts val="0"/>
              </a:spcBef>
              <a:spcAft>
                <a:spcPts val="0"/>
              </a:spcAft>
              <a:buSzPts val="1900"/>
              <a:buChar char="○"/>
            </a:pPr>
            <a:r>
              <a:rPr lang="en" sz="1900"/>
              <a:t>Gold Membership </a:t>
            </a:r>
            <a:endParaRPr sz="1900"/>
          </a:p>
          <a:p>
            <a:pPr indent="-355600" lvl="1" marL="914400" marR="0" rtl="0" algn="l">
              <a:lnSpc>
                <a:spcPct val="100000"/>
              </a:lnSpc>
              <a:spcBef>
                <a:spcPts val="0"/>
              </a:spcBef>
              <a:spcAft>
                <a:spcPts val="0"/>
              </a:spcAft>
              <a:buSzPts val="2000"/>
              <a:buChar char="○"/>
            </a:pPr>
            <a:r>
              <a:rPr lang="en" sz="1900"/>
              <a:t>Good Academic Standing</a:t>
            </a:r>
            <a:r>
              <a:rPr lang="en" sz="2000"/>
              <a:t> </a:t>
            </a:r>
            <a:endParaRPr sz="2000"/>
          </a:p>
        </p:txBody>
      </p:sp>
      <p:pic>
        <p:nvPicPr>
          <p:cNvPr id="413" name="Google Shape;413;p53"/>
          <p:cNvPicPr preferRelativeResize="0"/>
          <p:nvPr/>
        </p:nvPicPr>
        <p:blipFill rotWithShape="1">
          <a:blip r:embed="rId3">
            <a:alphaModFix/>
          </a:blip>
          <a:srcRect b="0" l="9914" r="2962" t="0"/>
          <a:stretch/>
        </p:blipFill>
        <p:spPr>
          <a:xfrm>
            <a:off x="4332725" y="1327563"/>
            <a:ext cx="4579948" cy="2956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4"/>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54"/>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21" name="Google Shape;421;p54"/>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22" name="Google Shape;422;p54"/>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Career and Internship Reception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cxnSp>
        <p:nvCxnSpPr>
          <p:cNvPr id="423" name="Google Shape;423;p54"/>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24" name="Google Shape;424;p54"/>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425" name="Google Shape;425;p54"/>
          <p:cNvPicPr preferRelativeResize="0"/>
          <p:nvPr/>
        </p:nvPicPr>
        <p:blipFill>
          <a:blip r:embed="rId3">
            <a:alphaModFix/>
          </a:blip>
          <a:stretch>
            <a:fillRect/>
          </a:stretch>
        </p:blipFill>
        <p:spPr>
          <a:xfrm>
            <a:off x="5419525" y="953800"/>
            <a:ext cx="2705525" cy="1744874"/>
          </a:xfrm>
          <a:prstGeom prst="rect">
            <a:avLst/>
          </a:prstGeom>
          <a:noFill/>
          <a:ln>
            <a:noFill/>
          </a:ln>
        </p:spPr>
      </p:pic>
      <p:sp>
        <p:nvSpPr>
          <p:cNvPr id="426" name="Google Shape;426;p54"/>
          <p:cNvSpPr txBox="1"/>
          <p:nvPr/>
        </p:nvSpPr>
        <p:spPr>
          <a:xfrm>
            <a:off x="287975" y="1091388"/>
            <a:ext cx="4284000" cy="3153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Arial"/>
              <a:buChar char="●"/>
            </a:pPr>
            <a:r>
              <a:rPr lang="en" sz="2000"/>
              <a:t>Looking for a summer internship or a job?</a:t>
            </a:r>
            <a:endParaRPr sz="2000"/>
          </a:p>
          <a:p>
            <a:pPr indent="-355600" lvl="0" marL="457200" marR="0" rtl="0" algn="l">
              <a:lnSpc>
                <a:spcPct val="100000"/>
              </a:lnSpc>
              <a:spcBef>
                <a:spcPts val="0"/>
              </a:spcBef>
              <a:spcAft>
                <a:spcPts val="0"/>
              </a:spcAft>
              <a:buClr>
                <a:srgbClr val="000000"/>
              </a:buClr>
              <a:buSzPts val="2000"/>
              <a:buFont typeface="Arial"/>
              <a:buChar char="●"/>
            </a:pPr>
            <a:r>
              <a:rPr lang="en" sz="2000"/>
              <a:t>Biggest networking event of the year!!!</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 sz="2000"/>
              <a:t>Opportunity to introduce yourself to companies</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 sz="2000"/>
              <a:t>1 on 1 face time with our sponsors</a:t>
            </a:r>
            <a:endParaRPr sz="2000"/>
          </a:p>
          <a:p>
            <a:pPr indent="-355600" lvl="0" marL="457200" marR="0" rtl="0" algn="l">
              <a:lnSpc>
                <a:spcPct val="100000"/>
              </a:lnSpc>
              <a:spcBef>
                <a:spcPts val="0"/>
              </a:spcBef>
              <a:spcAft>
                <a:spcPts val="0"/>
              </a:spcAft>
              <a:buClr>
                <a:srgbClr val="000000"/>
              </a:buClr>
              <a:buSzPts val="2000"/>
              <a:buFont typeface="Arial"/>
              <a:buChar char="●"/>
            </a:pPr>
            <a:r>
              <a:rPr lang="en" sz="2000"/>
              <a:t>Spring 2023</a:t>
            </a:r>
            <a:endParaRPr sz="2000"/>
          </a:p>
          <a:p>
            <a:pPr indent="0" lvl="0" marL="45720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427" name="Google Shape;427;p54"/>
          <p:cNvPicPr preferRelativeResize="0"/>
          <p:nvPr/>
        </p:nvPicPr>
        <p:blipFill>
          <a:blip r:embed="rId4">
            <a:alphaModFix/>
          </a:blip>
          <a:stretch>
            <a:fillRect/>
          </a:stretch>
        </p:blipFill>
        <p:spPr>
          <a:xfrm>
            <a:off x="5419527" y="2866275"/>
            <a:ext cx="2746710" cy="1744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5"/>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5"/>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35" name="Google Shape;435;p55"/>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36" name="Google Shape;436;p5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TU-AMA International Case Competition Team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cxnSp>
        <p:nvCxnSpPr>
          <p:cNvPr id="437" name="Google Shape;437;p5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38" name="Google Shape;438;p55"/>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439" name="Google Shape;439;p55"/>
          <p:cNvPicPr preferRelativeResize="0"/>
          <p:nvPr/>
        </p:nvPicPr>
        <p:blipFill>
          <a:blip r:embed="rId3">
            <a:alphaModFix/>
          </a:blip>
          <a:stretch>
            <a:fillRect/>
          </a:stretch>
        </p:blipFill>
        <p:spPr>
          <a:xfrm>
            <a:off x="4687426" y="1206524"/>
            <a:ext cx="4282149" cy="3097839"/>
          </a:xfrm>
          <a:prstGeom prst="rect">
            <a:avLst/>
          </a:prstGeom>
          <a:noFill/>
          <a:ln>
            <a:noFill/>
          </a:ln>
        </p:spPr>
      </p:pic>
      <p:pic>
        <p:nvPicPr>
          <p:cNvPr id="440" name="Google Shape;440;p55"/>
          <p:cNvPicPr preferRelativeResize="0"/>
          <p:nvPr/>
        </p:nvPicPr>
        <p:blipFill rotWithShape="1">
          <a:blip r:embed="rId4">
            <a:alphaModFix/>
          </a:blip>
          <a:srcRect b="2912" l="0" r="0" t="0"/>
          <a:stretch/>
        </p:blipFill>
        <p:spPr>
          <a:xfrm>
            <a:off x="253050" y="1231525"/>
            <a:ext cx="4282149" cy="3047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8"/>
          <p:cNvPicPr preferRelativeResize="0"/>
          <p:nvPr/>
        </p:nvPicPr>
        <p:blipFill rotWithShape="1">
          <a:blip r:embed="rId3">
            <a:alphaModFix/>
          </a:blip>
          <a:srcRect b="0" l="0" r="0" t="0"/>
          <a:stretch/>
        </p:blipFill>
        <p:spPr>
          <a:xfrm>
            <a:off x="0" y="0"/>
            <a:ext cx="9145131"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56"/>
          <p:cNvPicPr preferRelativeResize="0"/>
          <p:nvPr/>
        </p:nvPicPr>
        <p:blipFill rotWithShape="1">
          <a:blip r:embed="rId3">
            <a:alphaModFix/>
          </a:blip>
          <a:srcRect b="10107" l="22260" r="24317" t="4815"/>
          <a:stretch/>
        </p:blipFill>
        <p:spPr>
          <a:xfrm>
            <a:off x="3355180" y="1023888"/>
            <a:ext cx="2533888" cy="2689500"/>
          </a:xfrm>
          <a:prstGeom prst="rect">
            <a:avLst/>
          </a:prstGeom>
          <a:noFill/>
          <a:ln>
            <a:noFill/>
          </a:ln>
        </p:spPr>
      </p:pic>
      <p:sp>
        <p:nvSpPr>
          <p:cNvPr id="446" name="Google Shape;446;p56"/>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6"/>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Directors of Chapter Communications</a:t>
            </a:r>
            <a:endParaRPr b="0" i="0" sz="3400" u="none" cap="none" strike="noStrike">
              <a:solidFill>
                <a:srgbClr val="000000"/>
              </a:solidFill>
              <a:latin typeface="Oswald"/>
              <a:ea typeface="Oswald"/>
              <a:cs typeface="Oswald"/>
              <a:sym typeface="Oswald"/>
            </a:endParaRPr>
          </a:p>
        </p:txBody>
      </p:sp>
      <p:cxnSp>
        <p:nvCxnSpPr>
          <p:cNvPr id="448" name="Google Shape;448;p56"/>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49" name="Google Shape;449;p56"/>
          <p:cNvSpPr txBox="1"/>
          <p:nvPr/>
        </p:nvSpPr>
        <p:spPr>
          <a:xfrm>
            <a:off x="30075" y="3713375"/>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Avery Bumsted</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Sophomore</a:t>
            </a:r>
            <a:r>
              <a:rPr b="1" lang="en" sz="1600"/>
              <a:t> (External)</a:t>
            </a:r>
            <a:endParaRPr b="1" i="0" sz="1600" u="none" cap="none" strike="noStrike">
              <a:solidFill>
                <a:srgbClr val="000000"/>
              </a:solidFill>
              <a:latin typeface="Arial"/>
              <a:ea typeface="Arial"/>
              <a:cs typeface="Arial"/>
              <a:sym typeface="Arial"/>
            </a:endParaRPr>
          </a:p>
          <a:p>
            <a:pPr indent="0" lvl="0" marL="0" rtl="0" algn="ctr">
              <a:spcBef>
                <a:spcPts val="0"/>
              </a:spcBef>
              <a:spcAft>
                <a:spcPts val="0"/>
              </a:spcAft>
              <a:buClr>
                <a:srgbClr val="000000"/>
              </a:buClr>
              <a:buSzPts val="1600"/>
              <a:buFont typeface="Arial"/>
              <a:buNone/>
            </a:pPr>
            <a:r>
              <a:rPr b="1" lang="en" sz="1600"/>
              <a:t>Advertising Major</a:t>
            </a:r>
            <a:endParaRPr b="1" i="0" sz="1600" u="none" cap="none" strike="noStrike">
              <a:solidFill>
                <a:srgbClr val="000000"/>
              </a:solidFill>
              <a:latin typeface="Arial"/>
              <a:ea typeface="Arial"/>
              <a:cs typeface="Arial"/>
              <a:sym typeface="Arial"/>
            </a:endParaRPr>
          </a:p>
        </p:txBody>
      </p:sp>
      <p:sp>
        <p:nvSpPr>
          <p:cNvPr id="450" name="Google Shape;450;p56"/>
          <p:cNvSpPr txBox="1"/>
          <p:nvPr/>
        </p:nvSpPr>
        <p:spPr>
          <a:xfrm>
            <a:off x="5889075" y="3647075"/>
            <a:ext cx="3333900" cy="101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Aden Kaye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lang="en" sz="1600">
                <a:solidFill>
                  <a:srgbClr val="000000"/>
                </a:solidFill>
              </a:rPr>
              <a:t>Junior (Internal)</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Marketing Major</a:t>
            </a:r>
            <a:endParaRPr b="1" sz="1600"/>
          </a:p>
          <a:p>
            <a:pPr indent="0" lvl="0" marL="0" marR="0" rtl="0" algn="ctr">
              <a:lnSpc>
                <a:spcPct val="100000"/>
              </a:lnSpc>
              <a:spcBef>
                <a:spcPts val="0"/>
              </a:spcBef>
              <a:spcAft>
                <a:spcPts val="0"/>
              </a:spcAft>
              <a:buClr>
                <a:srgbClr val="000000"/>
              </a:buClr>
              <a:buSzPts val="1600"/>
              <a:buFont typeface="Arial"/>
              <a:buNone/>
            </a:pPr>
            <a:r>
              <a:rPr b="1" lang="en"/>
              <a:t>Communications &amp; </a:t>
            </a:r>
            <a:r>
              <a:rPr b="1" lang="en"/>
              <a:t>Activism</a:t>
            </a:r>
            <a:r>
              <a:rPr b="1" lang="en"/>
              <a:t> Minor</a:t>
            </a:r>
            <a:endParaRPr b="1"/>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451" name="Google Shape;451;p56"/>
          <p:cNvSpPr txBox="1"/>
          <p:nvPr/>
        </p:nvSpPr>
        <p:spPr>
          <a:xfrm>
            <a:off x="2974188" y="3713375"/>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Jane Kobylinski</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 </a:t>
            </a:r>
            <a:r>
              <a:rPr b="1" i="0" lang="en" sz="1600" u="none" cap="none" strike="noStrike">
                <a:solidFill>
                  <a:srgbClr val="000000"/>
                </a:solidFill>
                <a:latin typeface="Arial"/>
                <a:ea typeface="Arial"/>
                <a:cs typeface="Arial"/>
                <a:sym typeface="Arial"/>
              </a:rPr>
              <a:t>(External)</a:t>
            </a:r>
            <a:endParaRPr b="1" i="0" sz="1600" u="none" cap="none" strike="noStrike">
              <a:solidFill>
                <a:srgbClr val="000000"/>
              </a:solidFill>
              <a:latin typeface="Arial"/>
              <a:ea typeface="Arial"/>
              <a:cs typeface="Arial"/>
              <a:sym typeface="Arial"/>
            </a:endParaRPr>
          </a:p>
          <a:p>
            <a:pPr indent="0" lvl="0" marL="0" rtl="0" algn="ctr">
              <a:spcBef>
                <a:spcPts val="0"/>
              </a:spcBef>
              <a:spcAft>
                <a:spcPts val="0"/>
              </a:spcAft>
              <a:buClr>
                <a:srgbClr val="000000"/>
              </a:buClr>
              <a:buSzPts val="1600"/>
              <a:buFont typeface="Arial"/>
              <a:buNone/>
            </a:pPr>
            <a:r>
              <a:rPr b="1" lang="en" sz="1600">
                <a:solidFill>
                  <a:srgbClr val="000000"/>
                </a:solidFill>
              </a:rPr>
              <a:t>Marketing &amp; MIS Major</a:t>
            </a:r>
            <a:r>
              <a:rPr b="1" lang="en" sz="1600"/>
              <a:t>s</a:t>
            </a:r>
            <a:endParaRPr b="1" sz="1600">
              <a:solidFill>
                <a:srgbClr val="000000"/>
              </a:solidFill>
            </a:endParaRPr>
          </a:p>
          <a:p>
            <a:pPr indent="0" lvl="0" marL="0" rtl="0" algn="ctr">
              <a:spcBef>
                <a:spcPts val="0"/>
              </a:spcBef>
              <a:spcAft>
                <a:spcPts val="0"/>
              </a:spcAft>
              <a:buClr>
                <a:srgbClr val="000000"/>
              </a:buClr>
              <a:buSzPts val="1600"/>
              <a:buFont typeface="Arial"/>
              <a:buNone/>
            </a:pPr>
            <a:r>
              <a:t/>
            </a:r>
            <a:endParaRPr b="1" sz="1600">
              <a:solidFill>
                <a:srgbClr val="000000"/>
              </a:solidFill>
              <a:highlight>
                <a:srgbClr val="FFFF00"/>
              </a:highlight>
            </a:endParaRPr>
          </a:p>
        </p:txBody>
      </p:sp>
      <p:pic>
        <p:nvPicPr>
          <p:cNvPr id="452" name="Google Shape;452;p56"/>
          <p:cNvPicPr preferRelativeResize="0"/>
          <p:nvPr/>
        </p:nvPicPr>
        <p:blipFill rotWithShape="1">
          <a:blip r:embed="rId4">
            <a:alphaModFix/>
          </a:blip>
          <a:srcRect b="0" l="17271" r="24456" t="0"/>
          <a:stretch/>
        </p:blipFill>
        <p:spPr>
          <a:xfrm>
            <a:off x="464975" y="1023913"/>
            <a:ext cx="2351401" cy="2689477"/>
          </a:xfrm>
          <a:prstGeom prst="rect">
            <a:avLst/>
          </a:prstGeom>
          <a:noFill/>
          <a:ln>
            <a:noFill/>
          </a:ln>
        </p:spPr>
      </p:pic>
      <p:pic>
        <p:nvPicPr>
          <p:cNvPr id="453" name="Google Shape;453;p56"/>
          <p:cNvPicPr preferRelativeResize="0"/>
          <p:nvPr/>
        </p:nvPicPr>
        <p:blipFill rotWithShape="1">
          <a:blip r:embed="rId5">
            <a:alphaModFix/>
          </a:blip>
          <a:srcRect b="0" l="14023" r="19322" t="0"/>
          <a:stretch/>
        </p:blipFill>
        <p:spPr>
          <a:xfrm>
            <a:off x="6211275" y="1023900"/>
            <a:ext cx="2689500" cy="2689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7"/>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Oswald"/>
                <a:ea typeface="Oswald"/>
                <a:cs typeface="Oswald"/>
                <a:sym typeface="Oswald"/>
              </a:rPr>
              <a:t>Reporting &amp; Ranking</a:t>
            </a:r>
            <a:endParaRPr sz="3400">
              <a:latin typeface="Oswald"/>
              <a:ea typeface="Oswald"/>
              <a:cs typeface="Oswald"/>
              <a:sym typeface="Oswald"/>
            </a:endParaRPr>
          </a:p>
        </p:txBody>
      </p:sp>
      <p:cxnSp>
        <p:nvCxnSpPr>
          <p:cNvPr id="459" name="Google Shape;459;p57"/>
          <p:cNvCxnSpPr/>
          <p:nvPr/>
        </p:nvCxnSpPr>
        <p:spPr>
          <a:xfrm flipH="1" rot="10800000">
            <a:off x="253050" y="834775"/>
            <a:ext cx="8637900" cy="9900"/>
          </a:xfrm>
          <a:prstGeom prst="straightConnector1">
            <a:avLst/>
          </a:prstGeom>
          <a:noFill/>
          <a:ln cap="flat" cmpd="sng" w="38100">
            <a:solidFill>
              <a:srgbClr val="000000"/>
            </a:solidFill>
            <a:prstDash val="solid"/>
            <a:round/>
            <a:headEnd len="med" w="med" type="none"/>
            <a:tailEnd len="med" w="med" type="none"/>
          </a:ln>
        </p:spPr>
      </p:cxnSp>
      <p:pic>
        <p:nvPicPr>
          <p:cNvPr id="460" name="Google Shape;460;p57"/>
          <p:cNvPicPr preferRelativeResize="0"/>
          <p:nvPr/>
        </p:nvPicPr>
        <p:blipFill rotWithShape="1">
          <a:blip r:embed="rId3">
            <a:alphaModFix/>
          </a:blip>
          <a:srcRect b="0" l="0" r="2334" t="0"/>
          <a:stretch/>
        </p:blipFill>
        <p:spPr>
          <a:xfrm>
            <a:off x="218375" y="952100"/>
            <a:ext cx="2740475" cy="3625400"/>
          </a:xfrm>
          <a:prstGeom prst="rect">
            <a:avLst/>
          </a:prstGeom>
          <a:noFill/>
          <a:ln>
            <a:noFill/>
          </a:ln>
        </p:spPr>
      </p:pic>
      <p:pic>
        <p:nvPicPr>
          <p:cNvPr id="461" name="Google Shape;461;p57"/>
          <p:cNvPicPr preferRelativeResize="0"/>
          <p:nvPr/>
        </p:nvPicPr>
        <p:blipFill rotWithShape="1">
          <a:blip r:embed="rId4">
            <a:alphaModFix/>
          </a:blip>
          <a:srcRect b="0" l="0" r="2257" t="803"/>
          <a:stretch/>
        </p:blipFill>
        <p:spPr>
          <a:xfrm>
            <a:off x="3170575" y="950575"/>
            <a:ext cx="2768187" cy="3628451"/>
          </a:xfrm>
          <a:prstGeom prst="rect">
            <a:avLst/>
          </a:prstGeom>
          <a:noFill/>
          <a:ln>
            <a:noFill/>
          </a:ln>
        </p:spPr>
      </p:pic>
      <p:pic>
        <p:nvPicPr>
          <p:cNvPr id="462" name="Google Shape;462;p57"/>
          <p:cNvPicPr preferRelativeResize="0"/>
          <p:nvPr/>
        </p:nvPicPr>
        <p:blipFill rotWithShape="1">
          <a:blip r:embed="rId5">
            <a:alphaModFix/>
          </a:blip>
          <a:srcRect b="0" l="1361" r="1371" t="0"/>
          <a:stretch/>
        </p:blipFill>
        <p:spPr>
          <a:xfrm>
            <a:off x="6150468" y="952100"/>
            <a:ext cx="2740482" cy="36254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8"/>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58"/>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70" name="Google Shape;470;p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71" name="Google Shape;471;p58"/>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Join our Slack Channel! </a:t>
            </a:r>
            <a:endParaRPr b="0" i="0" sz="3400" u="none" cap="none" strike="noStrike">
              <a:solidFill>
                <a:srgbClr val="000000"/>
              </a:solidFill>
              <a:latin typeface="Oswald"/>
              <a:ea typeface="Oswald"/>
              <a:cs typeface="Oswald"/>
              <a:sym typeface="Oswald"/>
            </a:endParaRPr>
          </a:p>
        </p:txBody>
      </p:sp>
      <p:cxnSp>
        <p:nvCxnSpPr>
          <p:cNvPr id="472" name="Google Shape;472;p58"/>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73" name="Google Shape;473;p58"/>
          <p:cNvSpPr txBox="1"/>
          <p:nvPr/>
        </p:nvSpPr>
        <p:spPr>
          <a:xfrm>
            <a:off x="287975" y="1091388"/>
            <a:ext cx="4284000" cy="31533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b="1" i="1" sz="1800">
              <a:solidFill>
                <a:schemeClr val="dk1"/>
              </a:solidFill>
            </a:endParaRPr>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rPr lang="en" sz="1200"/>
              <a:t>:</a:t>
            </a:r>
            <a:endParaRPr sz="1200"/>
          </a:p>
        </p:txBody>
      </p:sp>
      <p:sp>
        <p:nvSpPr>
          <p:cNvPr id="474" name="Google Shape;474;p58"/>
          <p:cNvSpPr txBox="1"/>
          <p:nvPr/>
        </p:nvSpPr>
        <p:spPr>
          <a:xfrm>
            <a:off x="6867575" y="4236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F0000"/>
              </a:solidFill>
            </a:endParaRPr>
          </a:p>
        </p:txBody>
      </p:sp>
      <p:sp>
        <p:nvSpPr>
          <p:cNvPr id="475" name="Google Shape;475;p58"/>
          <p:cNvSpPr txBox="1"/>
          <p:nvPr/>
        </p:nvSpPr>
        <p:spPr>
          <a:xfrm>
            <a:off x="1976675" y="4102650"/>
            <a:ext cx="4890900" cy="45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50">
                <a:highlight>
                  <a:srgbClr val="F8F8F8"/>
                </a:highlight>
              </a:rPr>
              <a:t> </a:t>
            </a:r>
            <a:r>
              <a:rPr lang="en" sz="1750" u="sng">
                <a:solidFill>
                  <a:schemeClr val="hlink"/>
                </a:solidFill>
                <a:highlight>
                  <a:srgbClr val="F8F8F8"/>
                </a:highlight>
                <a:hlinkClick r:id="rId3"/>
              </a:rPr>
              <a:t>https://bit.ly/TU-AMA-general-body-slack</a:t>
            </a:r>
            <a:endParaRPr sz="2000"/>
          </a:p>
        </p:txBody>
      </p:sp>
      <p:pic>
        <p:nvPicPr>
          <p:cNvPr id="476" name="Google Shape;476;p58"/>
          <p:cNvPicPr preferRelativeResize="0"/>
          <p:nvPr/>
        </p:nvPicPr>
        <p:blipFill>
          <a:blip r:embed="rId4">
            <a:alphaModFix/>
          </a:blip>
          <a:stretch>
            <a:fillRect/>
          </a:stretch>
        </p:blipFill>
        <p:spPr>
          <a:xfrm>
            <a:off x="2999250" y="1104500"/>
            <a:ext cx="2845750" cy="2845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9"/>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9"/>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84" name="Google Shape;484;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|2</a:t>
            </a:r>
            <a:endParaRPr/>
          </a:p>
        </p:txBody>
      </p:sp>
      <p:sp>
        <p:nvSpPr>
          <p:cNvPr id="485" name="Google Shape;485;p59"/>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Media Relations</a:t>
            </a:r>
            <a:endParaRPr b="0" i="0" sz="3400" u="none" cap="none" strike="noStrike">
              <a:solidFill>
                <a:srgbClr val="000000"/>
              </a:solidFill>
              <a:latin typeface="Oswald"/>
              <a:ea typeface="Oswald"/>
              <a:cs typeface="Oswald"/>
              <a:sym typeface="Oswald"/>
            </a:endParaRPr>
          </a:p>
        </p:txBody>
      </p:sp>
      <p:cxnSp>
        <p:nvCxnSpPr>
          <p:cNvPr id="486" name="Google Shape;486;p59"/>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87" name="Google Shape;487;p59"/>
          <p:cNvSpPr txBox="1"/>
          <p:nvPr/>
        </p:nvSpPr>
        <p:spPr>
          <a:xfrm>
            <a:off x="599475" y="3679700"/>
            <a:ext cx="41112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700"/>
              <a:t>Madeline Collyer</a:t>
            </a:r>
            <a:endParaRPr b="1"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500"/>
              <a:t>Sophomore </a:t>
            </a:r>
            <a:endParaRPr b="1" i="0" sz="1500" u="none" cap="none" strike="noStrike">
              <a:solidFill>
                <a:srgbClr val="000000"/>
              </a:solidFill>
              <a:latin typeface="Arial"/>
              <a:ea typeface="Arial"/>
              <a:cs typeface="Arial"/>
              <a:sym typeface="Arial"/>
            </a:endParaRPr>
          </a:p>
          <a:p>
            <a:pPr indent="0" lvl="0" marL="0" rtl="0" algn="ctr">
              <a:spcBef>
                <a:spcPts val="0"/>
              </a:spcBef>
              <a:spcAft>
                <a:spcPts val="0"/>
              </a:spcAft>
              <a:buClr>
                <a:schemeClr val="dk1"/>
              </a:buClr>
              <a:buSzPts val="1600"/>
              <a:buFont typeface="Arial"/>
              <a:buNone/>
            </a:pPr>
            <a:r>
              <a:rPr b="1" lang="en" sz="1500">
                <a:solidFill>
                  <a:schemeClr val="dk1"/>
                </a:solidFill>
              </a:rPr>
              <a:t>Marketing Major &amp; MIS Minor </a:t>
            </a:r>
            <a:endParaRPr b="1" sz="1500" u="none" cap="none" strike="noStrike">
              <a:solidFill>
                <a:srgbClr val="000000"/>
              </a:solidFill>
              <a:latin typeface="Arial"/>
              <a:ea typeface="Arial"/>
              <a:cs typeface="Arial"/>
              <a:sym typeface="Arial"/>
            </a:endParaRPr>
          </a:p>
        </p:txBody>
      </p:sp>
      <p:sp>
        <p:nvSpPr>
          <p:cNvPr id="488" name="Google Shape;488;p59"/>
          <p:cNvSpPr txBox="1"/>
          <p:nvPr/>
        </p:nvSpPr>
        <p:spPr>
          <a:xfrm>
            <a:off x="4583075" y="3679700"/>
            <a:ext cx="43137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700"/>
              <a:t>Maria Mihalopoulos</a:t>
            </a:r>
            <a:endParaRPr b="1"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500">
                <a:solidFill>
                  <a:schemeClr val="dk1"/>
                </a:solidFill>
              </a:rPr>
              <a:t>Junior</a:t>
            </a:r>
            <a:endParaRPr b="1"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500"/>
              <a:t>Marketing &amp; Legal Studies Major </a:t>
            </a:r>
            <a:endParaRPr b="1"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489" name="Google Shape;489;p59"/>
          <p:cNvPicPr preferRelativeResize="0"/>
          <p:nvPr/>
        </p:nvPicPr>
        <p:blipFill rotWithShape="1">
          <a:blip r:embed="rId3">
            <a:alphaModFix/>
          </a:blip>
          <a:srcRect b="0" l="16429" r="16429" t="0"/>
          <a:stretch/>
        </p:blipFill>
        <p:spPr>
          <a:xfrm>
            <a:off x="1310325" y="1040875"/>
            <a:ext cx="2689500" cy="2669899"/>
          </a:xfrm>
          <a:prstGeom prst="rect">
            <a:avLst/>
          </a:prstGeom>
          <a:noFill/>
          <a:ln>
            <a:noFill/>
          </a:ln>
        </p:spPr>
      </p:pic>
      <p:pic>
        <p:nvPicPr>
          <p:cNvPr id="490" name="Google Shape;490;p59"/>
          <p:cNvPicPr preferRelativeResize="0"/>
          <p:nvPr/>
        </p:nvPicPr>
        <p:blipFill rotWithShape="1">
          <a:blip r:embed="rId4">
            <a:alphaModFix/>
          </a:blip>
          <a:srcRect b="0" l="21936" r="21930" t="12441"/>
          <a:stretch/>
        </p:blipFill>
        <p:spPr>
          <a:xfrm>
            <a:off x="5395175" y="1040875"/>
            <a:ext cx="2689500" cy="26698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0"/>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6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98" name="Google Shape;498;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sp>
        <p:nvSpPr>
          <p:cNvPr id="499" name="Google Shape;499;p60"/>
          <p:cNvSpPr/>
          <p:nvPr/>
        </p:nvSpPr>
        <p:spPr>
          <a:xfrm>
            <a:off x="511650" y="771975"/>
            <a:ext cx="1167000" cy="314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0" name="Google Shape;500;p60"/>
          <p:cNvPicPr preferRelativeResize="0"/>
          <p:nvPr/>
        </p:nvPicPr>
        <p:blipFill rotWithShape="1">
          <a:blip r:embed="rId3">
            <a:alphaModFix amt="15000"/>
          </a:blip>
          <a:srcRect b="0" l="0" r="0" t="0"/>
          <a:stretch/>
        </p:blipFill>
        <p:spPr>
          <a:xfrm>
            <a:off x="614038" y="317787"/>
            <a:ext cx="7915874" cy="3670475"/>
          </a:xfrm>
          <a:prstGeom prst="rect">
            <a:avLst/>
          </a:prstGeom>
          <a:noFill/>
          <a:ln>
            <a:noFill/>
          </a:ln>
        </p:spPr>
      </p:pic>
      <p:sp>
        <p:nvSpPr>
          <p:cNvPr id="501" name="Google Shape;501;p60"/>
          <p:cNvSpPr txBox="1"/>
          <p:nvPr/>
        </p:nvSpPr>
        <p:spPr>
          <a:xfrm>
            <a:off x="217475" y="3581475"/>
            <a:ext cx="8709000" cy="406800"/>
          </a:xfrm>
          <a:prstGeom prst="rect">
            <a:avLst/>
          </a:prstGeom>
          <a:noFill/>
          <a:ln>
            <a:noFill/>
          </a:ln>
        </p:spPr>
        <p:txBody>
          <a:bodyPr anchorCtr="0" anchor="t" bIns="91425" lIns="91425" spcFirstLastPara="1" rIns="91425" wrap="square" tIns="91425">
            <a:noAutofit/>
          </a:bodyPr>
          <a:lstStyle/>
          <a:p>
            <a:pPr indent="190500" lvl="0" marL="0" marR="0" rtl="0" algn="ctr">
              <a:lnSpc>
                <a:spcPct val="100000"/>
              </a:lnSpc>
              <a:spcBef>
                <a:spcPts val="360"/>
              </a:spcBef>
              <a:spcAft>
                <a:spcPts val="0"/>
              </a:spcAft>
              <a:buClr>
                <a:srgbClr val="000000"/>
              </a:buClr>
              <a:buSzPts val="2400"/>
              <a:buFont typeface="Arial"/>
              <a:buNone/>
            </a:pPr>
            <a:r>
              <a:t/>
            </a:r>
            <a:endParaRPr b="1" i="1" sz="2400" u="none" cap="none" strike="noStrike">
              <a:solidFill>
                <a:srgbClr val="000000"/>
              </a:solidFill>
              <a:latin typeface="Arial"/>
              <a:ea typeface="Arial"/>
              <a:cs typeface="Arial"/>
              <a:sym typeface="Arial"/>
            </a:endParaRPr>
          </a:p>
        </p:txBody>
      </p:sp>
      <p:sp>
        <p:nvSpPr>
          <p:cNvPr id="502" name="Google Shape;502;p60"/>
          <p:cNvSpPr txBox="1"/>
          <p:nvPr/>
        </p:nvSpPr>
        <p:spPr>
          <a:xfrm>
            <a:off x="2591700" y="674900"/>
            <a:ext cx="3960600" cy="1222500"/>
          </a:xfrm>
          <a:prstGeom prst="rect">
            <a:avLst/>
          </a:prstGeom>
          <a:noFill/>
          <a:ln>
            <a:noFill/>
          </a:ln>
        </p:spPr>
        <p:txBody>
          <a:bodyPr anchorCtr="0" anchor="t" bIns="91425" lIns="91425" spcFirstLastPara="1" rIns="91425" wrap="square" tIns="91425">
            <a:noAutofit/>
          </a:bodyPr>
          <a:lstStyle/>
          <a:p>
            <a:pPr indent="190500" lvl="0" marL="0" marR="0" rtl="0" algn="ctr">
              <a:lnSpc>
                <a:spcPct val="100000"/>
              </a:lnSpc>
              <a:spcBef>
                <a:spcPts val="360"/>
              </a:spcBef>
              <a:spcAft>
                <a:spcPts val="0"/>
              </a:spcAft>
              <a:buClr>
                <a:srgbClr val="000000"/>
              </a:buClr>
              <a:buSzPts val="3800"/>
              <a:buFont typeface="Arial"/>
              <a:buNone/>
            </a:pPr>
            <a:r>
              <a:rPr b="1" i="0" lang="en" sz="3800" u="none" cap="none" strike="noStrike">
                <a:solidFill>
                  <a:srgbClr val="000000"/>
                </a:solidFill>
                <a:latin typeface="Arial"/>
                <a:ea typeface="Arial"/>
                <a:cs typeface="Arial"/>
                <a:sym typeface="Arial"/>
              </a:rPr>
              <a:t>tuowlsama.org</a:t>
            </a:r>
            <a:endParaRPr b="1" i="0" sz="3800" u="none" cap="none" strike="noStrike">
              <a:solidFill>
                <a:srgbClr val="000000"/>
              </a:solidFill>
              <a:latin typeface="Arial"/>
              <a:ea typeface="Arial"/>
              <a:cs typeface="Arial"/>
              <a:sym typeface="Arial"/>
            </a:endParaRPr>
          </a:p>
          <a:p>
            <a:pPr indent="190500" lvl="0" marL="0" marR="0" rtl="0" algn="ctr">
              <a:lnSpc>
                <a:spcPct val="100000"/>
              </a:lnSpc>
              <a:spcBef>
                <a:spcPts val="360"/>
              </a:spcBef>
              <a:spcAft>
                <a:spcPts val="0"/>
              </a:spcAft>
              <a:buClr>
                <a:srgbClr val="000000"/>
              </a:buClr>
              <a:buSzPts val="3800"/>
              <a:buFont typeface="Arial"/>
              <a:buNone/>
            </a:pPr>
            <a:r>
              <a:rPr b="1" i="0" lang="en" sz="3800" u="none" cap="none" strike="noStrike">
                <a:solidFill>
                  <a:srgbClr val="000000"/>
                </a:solidFill>
                <a:latin typeface="Arial"/>
                <a:ea typeface="Arial"/>
                <a:cs typeface="Arial"/>
                <a:sym typeface="Arial"/>
              </a:rPr>
              <a:t>@tuowlsama</a:t>
            </a:r>
            <a:endParaRPr b="1" i="0" sz="3800" u="none" cap="none" strike="noStrike">
              <a:solidFill>
                <a:srgbClr val="000000"/>
              </a:solidFill>
              <a:latin typeface="Arial"/>
              <a:ea typeface="Arial"/>
              <a:cs typeface="Arial"/>
              <a:sym typeface="Arial"/>
            </a:endParaRPr>
          </a:p>
        </p:txBody>
      </p:sp>
      <p:grpSp>
        <p:nvGrpSpPr>
          <p:cNvPr id="503" name="Google Shape;503;p60"/>
          <p:cNvGrpSpPr/>
          <p:nvPr/>
        </p:nvGrpSpPr>
        <p:grpSpPr>
          <a:xfrm>
            <a:off x="2437900" y="2217663"/>
            <a:ext cx="4268163" cy="1363800"/>
            <a:chOff x="1565825" y="1962313"/>
            <a:chExt cx="4268163" cy="1363800"/>
          </a:xfrm>
        </p:grpSpPr>
        <p:pic>
          <p:nvPicPr>
            <p:cNvPr id="504" name="Google Shape;504;p60"/>
            <p:cNvPicPr preferRelativeResize="0"/>
            <p:nvPr/>
          </p:nvPicPr>
          <p:blipFill rotWithShape="1">
            <a:blip r:embed="rId4">
              <a:alphaModFix/>
            </a:blip>
            <a:srcRect b="14004" l="15143" r="14125" t="15263"/>
            <a:stretch/>
          </p:blipFill>
          <p:spPr>
            <a:xfrm>
              <a:off x="1565825" y="1962338"/>
              <a:ext cx="1363799" cy="1363771"/>
            </a:xfrm>
            <a:prstGeom prst="rect">
              <a:avLst/>
            </a:prstGeom>
            <a:noFill/>
            <a:ln>
              <a:noFill/>
            </a:ln>
          </p:spPr>
        </p:pic>
        <p:pic>
          <p:nvPicPr>
            <p:cNvPr id="505" name="Google Shape;505;p60"/>
            <p:cNvPicPr preferRelativeResize="0"/>
            <p:nvPr/>
          </p:nvPicPr>
          <p:blipFill rotWithShape="1">
            <a:blip r:embed="rId5">
              <a:alphaModFix/>
            </a:blip>
            <a:srcRect b="9136" l="9005" r="7536" t="11831"/>
            <a:stretch/>
          </p:blipFill>
          <p:spPr>
            <a:xfrm>
              <a:off x="4543013" y="2032975"/>
              <a:ext cx="1290975" cy="1222500"/>
            </a:xfrm>
            <a:prstGeom prst="rect">
              <a:avLst/>
            </a:prstGeom>
            <a:noFill/>
            <a:ln>
              <a:noFill/>
            </a:ln>
          </p:spPr>
        </p:pic>
        <p:pic>
          <p:nvPicPr>
            <p:cNvPr id="506" name="Google Shape;506;p60"/>
            <p:cNvPicPr preferRelativeResize="0"/>
            <p:nvPr/>
          </p:nvPicPr>
          <p:blipFill rotWithShape="1">
            <a:blip r:embed="rId6">
              <a:alphaModFix/>
            </a:blip>
            <a:srcRect b="0" l="0" r="0" t="0"/>
            <a:stretch/>
          </p:blipFill>
          <p:spPr>
            <a:xfrm>
              <a:off x="3054413" y="1962313"/>
              <a:ext cx="1363800" cy="136380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1"/>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61"/>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14" name="Google Shape;514;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|2</a:t>
            </a:r>
            <a:endParaRPr/>
          </a:p>
        </p:txBody>
      </p:sp>
      <p:sp>
        <p:nvSpPr>
          <p:cNvPr id="515" name="Google Shape;515;p61"/>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Cherry Consulting</a:t>
            </a:r>
            <a:endParaRPr b="0" i="0" sz="3400" u="none" cap="none" strike="noStrike">
              <a:solidFill>
                <a:srgbClr val="000000"/>
              </a:solidFill>
              <a:latin typeface="Oswald"/>
              <a:ea typeface="Oswald"/>
              <a:cs typeface="Oswald"/>
              <a:sym typeface="Oswald"/>
            </a:endParaRPr>
          </a:p>
        </p:txBody>
      </p:sp>
      <p:cxnSp>
        <p:nvCxnSpPr>
          <p:cNvPr id="516" name="Google Shape;516;p61"/>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517" name="Google Shape;517;p61"/>
          <p:cNvSpPr txBox="1"/>
          <p:nvPr/>
        </p:nvSpPr>
        <p:spPr>
          <a:xfrm>
            <a:off x="0" y="35664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Skylar</a:t>
            </a:r>
            <a:r>
              <a:rPr b="1" lang="en" sz="1800"/>
              <a:t> Sheely</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a:t>
            </a:r>
            <a:endParaRPr b="1" i="0" sz="1600" u="none" cap="none" strike="noStrike">
              <a:solidFill>
                <a:srgbClr val="000000"/>
              </a:solidFill>
              <a:latin typeface="Arial"/>
              <a:ea typeface="Arial"/>
              <a:cs typeface="Arial"/>
              <a:sym typeface="Arial"/>
            </a:endParaRPr>
          </a:p>
          <a:p>
            <a:pPr indent="0" lvl="0" marL="0" rtl="0" algn="ctr">
              <a:spcBef>
                <a:spcPts val="0"/>
              </a:spcBef>
              <a:spcAft>
                <a:spcPts val="0"/>
              </a:spcAft>
              <a:buClr>
                <a:schemeClr val="dk1"/>
              </a:buClr>
              <a:buSzPts val="1600"/>
              <a:buFont typeface="Arial"/>
              <a:buNone/>
            </a:pPr>
            <a:r>
              <a:rPr b="1" lang="en" sz="1600">
                <a:solidFill>
                  <a:schemeClr val="dk1"/>
                </a:solidFill>
              </a:rPr>
              <a:t>Marketing Major &amp; MIS Minor</a:t>
            </a:r>
            <a:endParaRPr b="1" i="0" sz="1600" u="none" cap="none" strike="noStrike">
              <a:solidFill>
                <a:srgbClr val="000000"/>
              </a:solidFill>
              <a:latin typeface="Arial"/>
              <a:ea typeface="Arial"/>
              <a:cs typeface="Arial"/>
              <a:sym typeface="Arial"/>
            </a:endParaRPr>
          </a:p>
        </p:txBody>
      </p:sp>
      <p:sp>
        <p:nvSpPr>
          <p:cNvPr id="518" name="Google Shape;518;p61"/>
          <p:cNvSpPr txBox="1"/>
          <p:nvPr/>
        </p:nvSpPr>
        <p:spPr>
          <a:xfrm>
            <a:off x="5866400" y="35762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Cathy Nguyen</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600">
                <a:solidFill>
                  <a:schemeClr val="dk1"/>
                </a:solidFill>
              </a:rPr>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Marketing Major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519" name="Google Shape;519;p61"/>
          <p:cNvSpPr txBox="1"/>
          <p:nvPr/>
        </p:nvSpPr>
        <p:spPr>
          <a:xfrm>
            <a:off x="3043963" y="36426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Marianne Kornelius</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Senior</a:t>
            </a:r>
            <a:endParaRPr b="1" sz="1600">
              <a:solidFill>
                <a:schemeClr val="dk1"/>
              </a:solidFill>
              <a:highlight>
                <a:srgbClr val="FFFF00"/>
              </a:highlight>
            </a:endParaRPr>
          </a:p>
          <a:p>
            <a:pPr indent="0" lvl="0" marL="0" rtl="0" algn="ctr">
              <a:spcBef>
                <a:spcPts val="0"/>
              </a:spcBef>
              <a:spcAft>
                <a:spcPts val="0"/>
              </a:spcAft>
              <a:buClr>
                <a:schemeClr val="dk1"/>
              </a:buClr>
              <a:buSzPts val="1600"/>
              <a:buFont typeface="Arial"/>
              <a:buNone/>
            </a:pPr>
            <a:r>
              <a:rPr b="1" lang="en" sz="1600">
                <a:solidFill>
                  <a:schemeClr val="dk1"/>
                </a:solidFill>
              </a:rPr>
              <a:t>Marketing Major</a:t>
            </a:r>
            <a:endParaRPr b="1" sz="1600">
              <a:solidFill>
                <a:schemeClr val="dk1"/>
              </a:solidFill>
            </a:endParaRPr>
          </a:p>
        </p:txBody>
      </p:sp>
      <p:pic>
        <p:nvPicPr>
          <p:cNvPr id="520" name="Google Shape;520;p61"/>
          <p:cNvPicPr preferRelativeResize="0"/>
          <p:nvPr/>
        </p:nvPicPr>
        <p:blipFill rotWithShape="1">
          <a:blip r:embed="rId3">
            <a:alphaModFix/>
          </a:blip>
          <a:srcRect b="0" l="17199" r="17205" t="0"/>
          <a:stretch/>
        </p:blipFill>
        <p:spPr>
          <a:xfrm>
            <a:off x="298881" y="983175"/>
            <a:ext cx="2597831" cy="2638824"/>
          </a:xfrm>
          <a:prstGeom prst="rect">
            <a:avLst/>
          </a:prstGeom>
          <a:noFill/>
          <a:ln>
            <a:noFill/>
          </a:ln>
        </p:spPr>
      </p:pic>
      <p:pic>
        <p:nvPicPr>
          <p:cNvPr id="521" name="Google Shape;521;p61"/>
          <p:cNvPicPr preferRelativeResize="0"/>
          <p:nvPr/>
        </p:nvPicPr>
        <p:blipFill rotWithShape="1">
          <a:blip r:embed="rId4">
            <a:alphaModFix/>
          </a:blip>
          <a:srcRect b="0" l="16820" r="16827" t="0"/>
          <a:stretch/>
        </p:blipFill>
        <p:spPr>
          <a:xfrm>
            <a:off x="3299533" y="1003825"/>
            <a:ext cx="2627041" cy="2638825"/>
          </a:xfrm>
          <a:prstGeom prst="rect">
            <a:avLst/>
          </a:prstGeom>
          <a:noFill/>
          <a:ln>
            <a:noFill/>
          </a:ln>
        </p:spPr>
      </p:pic>
      <p:pic>
        <p:nvPicPr>
          <p:cNvPr id="522" name="Google Shape;522;p61"/>
          <p:cNvPicPr preferRelativeResize="0"/>
          <p:nvPr/>
        </p:nvPicPr>
        <p:blipFill rotWithShape="1">
          <a:blip r:embed="rId5">
            <a:alphaModFix/>
          </a:blip>
          <a:srcRect b="0" l="16678" r="16685" t="0"/>
          <a:stretch/>
        </p:blipFill>
        <p:spPr>
          <a:xfrm>
            <a:off x="6201850" y="1012300"/>
            <a:ext cx="2627052" cy="26276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2"/>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62"/>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30" name="Google Shape;530;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a:t>| </a:t>
            </a:r>
            <a:fld id="{00000000-1234-1234-1234-123412341234}" type="slidenum">
              <a:rPr lang="en"/>
              <a:t>‹#›</a:t>
            </a:fld>
            <a:endParaRPr/>
          </a:p>
        </p:txBody>
      </p:sp>
      <p:sp>
        <p:nvSpPr>
          <p:cNvPr id="531" name="Google Shape;531;p62"/>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Cherry Consulting</a:t>
            </a:r>
            <a:r>
              <a:rPr b="0" i="0" lang="en" sz="3400" u="none" cap="none" strike="noStrike">
                <a:solidFill>
                  <a:srgbClr val="000000"/>
                </a:solidFill>
                <a:latin typeface="Arial"/>
                <a:ea typeface="Arial"/>
                <a:cs typeface="Arial"/>
                <a:sym typeface="Arial"/>
              </a:rPr>
              <a:t> </a:t>
            </a:r>
            <a:endParaRPr b="0" i="0" sz="3400" u="none" cap="none" strike="noStrike">
              <a:solidFill>
                <a:srgbClr val="000000"/>
              </a:solidFill>
              <a:latin typeface="Arial"/>
              <a:ea typeface="Arial"/>
              <a:cs typeface="Arial"/>
              <a:sym typeface="Arial"/>
            </a:endParaRPr>
          </a:p>
        </p:txBody>
      </p:sp>
      <p:cxnSp>
        <p:nvCxnSpPr>
          <p:cNvPr id="532" name="Google Shape;532;p62"/>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533" name="Google Shape;533;p62"/>
          <p:cNvSpPr txBox="1"/>
          <p:nvPr/>
        </p:nvSpPr>
        <p:spPr>
          <a:xfrm>
            <a:off x="253050" y="1153050"/>
            <a:ext cx="84837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534" name="Google Shape;534;p62"/>
          <p:cNvSpPr txBox="1"/>
          <p:nvPr/>
        </p:nvSpPr>
        <p:spPr>
          <a:xfrm>
            <a:off x="4181675" y="1125075"/>
            <a:ext cx="4731000" cy="336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Benefits: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Arial"/>
                <a:ea typeface="Arial"/>
                <a:cs typeface="Arial"/>
                <a:sym typeface="Arial"/>
              </a:rPr>
              <a:t>Gain real-life marketing skills that can apply to future classes, internships, and careers</a:t>
            </a:r>
            <a:endParaRPr b="0"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Opportunit</a:t>
            </a:r>
            <a:r>
              <a:rPr lang="en" sz="2000">
                <a:solidFill>
                  <a:schemeClr val="dk1"/>
                </a:solidFill>
              </a:rPr>
              <a:t>ies</a:t>
            </a:r>
            <a:r>
              <a:rPr b="0" i="0" lang="en" sz="2000" u="none" cap="none" strike="noStrike">
                <a:solidFill>
                  <a:schemeClr val="dk1"/>
                </a:solidFill>
                <a:latin typeface="Arial"/>
                <a:ea typeface="Arial"/>
                <a:cs typeface="Arial"/>
                <a:sym typeface="Arial"/>
              </a:rPr>
              <a:t> to </a:t>
            </a:r>
            <a:r>
              <a:rPr lang="en" sz="2000">
                <a:solidFill>
                  <a:schemeClr val="dk1"/>
                </a:solidFill>
              </a:rPr>
              <a:t>use marketing tools and services for</a:t>
            </a:r>
            <a:r>
              <a:rPr b="0" i="0" lang="en" sz="2000" u="none" cap="none" strike="noStrike">
                <a:solidFill>
                  <a:schemeClr val="dk1"/>
                </a:solidFill>
                <a:latin typeface="Arial"/>
                <a:ea typeface="Arial"/>
                <a:cs typeface="Arial"/>
                <a:sym typeface="Arial"/>
              </a:rPr>
              <a:t> </a:t>
            </a:r>
            <a:r>
              <a:rPr lang="en" sz="2000">
                <a:solidFill>
                  <a:schemeClr val="dk1"/>
                </a:solidFill>
              </a:rPr>
              <a:t>B</a:t>
            </a:r>
            <a:r>
              <a:rPr b="0" i="0" lang="en" sz="2000" u="none" cap="none" strike="noStrike">
                <a:solidFill>
                  <a:schemeClr val="dk1"/>
                </a:solidFill>
                <a:latin typeface="Arial"/>
                <a:ea typeface="Arial"/>
                <a:cs typeface="Arial"/>
                <a:sym typeface="Arial"/>
              </a:rPr>
              <a:t>rand </a:t>
            </a:r>
            <a:r>
              <a:rPr lang="en" sz="2000">
                <a:solidFill>
                  <a:schemeClr val="dk1"/>
                </a:solidFill>
              </a:rPr>
              <a:t>D</a:t>
            </a:r>
            <a:r>
              <a:rPr b="0" i="0" lang="en" sz="2000" u="none" cap="none" strike="noStrike">
                <a:solidFill>
                  <a:schemeClr val="dk1"/>
                </a:solidFill>
                <a:latin typeface="Arial"/>
                <a:ea typeface="Arial"/>
                <a:cs typeface="Arial"/>
                <a:sym typeface="Arial"/>
              </a:rPr>
              <a:t>evelopment, </a:t>
            </a:r>
            <a:r>
              <a:rPr lang="en" sz="2000">
                <a:solidFill>
                  <a:schemeClr val="dk1"/>
                </a:solidFill>
              </a:rPr>
              <a:t>S</a:t>
            </a:r>
            <a:r>
              <a:rPr b="0" i="0" lang="en" sz="2000" u="none" cap="none" strike="noStrike">
                <a:solidFill>
                  <a:schemeClr val="dk1"/>
                </a:solidFill>
                <a:latin typeface="Arial"/>
                <a:ea typeface="Arial"/>
                <a:cs typeface="Arial"/>
                <a:sym typeface="Arial"/>
              </a:rPr>
              <a:t>ocial </a:t>
            </a:r>
            <a:r>
              <a:rPr lang="en" sz="2000">
                <a:solidFill>
                  <a:schemeClr val="dk1"/>
                </a:solidFill>
              </a:rPr>
              <a:t>M</a:t>
            </a:r>
            <a:r>
              <a:rPr b="0" i="0" lang="en" sz="2000" u="none" cap="none" strike="noStrike">
                <a:solidFill>
                  <a:schemeClr val="dk1"/>
                </a:solidFill>
                <a:latin typeface="Arial"/>
                <a:ea typeface="Arial"/>
                <a:cs typeface="Arial"/>
                <a:sym typeface="Arial"/>
              </a:rPr>
              <a:t>edia </a:t>
            </a:r>
            <a:r>
              <a:rPr lang="en" sz="2000">
                <a:solidFill>
                  <a:schemeClr val="dk1"/>
                </a:solidFill>
              </a:rPr>
              <a:t>M</a:t>
            </a:r>
            <a:r>
              <a:rPr b="0" i="0" lang="en" sz="2000" u="none" cap="none" strike="noStrike">
                <a:solidFill>
                  <a:schemeClr val="dk1"/>
                </a:solidFill>
                <a:latin typeface="Arial"/>
                <a:ea typeface="Arial"/>
                <a:cs typeface="Arial"/>
                <a:sym typeface="Arial"/>
              </a:rPr>
              <a:t>arketing, </a:t>
            </a:r>
            <a:r>
              <a:rPr lang="en" sz="2000">
                <a:solidFill>
                  <a:schemeClr val="dk1"/>
                </a:solidFill>
              </a:rPr>
              <a:t>C</a:t>
            </a:r>
            <a:r>
              <a:rPr b="0" i="0" lang="en" sz="2000" u="none" cap="none" strike="noStrike">
                <a:solidFill>
                  <a:schemeClr val="dk1"/>
                </a:solidFill>
                <a:latin typeface="Arial"/>
                <a:ea typeface="Arial"/>
                <a:cs typeface="Arial"/>
                <a:sym typeface="Arial"/>
              </a:rPr>
              <a:t>ontent </a:t>
            </a:r>
            <a:r>
              <a:rPr lang="en" sz="2000">
                <a:solidFill>
                  <a:schemeClr val="dk1"/>
                </a:solidFill>
              </a:rPr>
              <a:t>C</a:t>
            </a:r>
            <a:r>
              <a:rPr b="0" i="0" lang="en" sz="2000" u="none" cap="none" strike="noStrike">
                <a:solidFill>
                  <a:schemeClr val="dk1"/>
                </a:solidFill>
                <a:latin typeface="Arial"/>
                <a:ea typeface="Arial"/>
                <a:cs typeface="Arial"/>
                <a:sym typeface="Arial"/>
              </a:rPr>
              <a:t>reation, SEO, CRM, </a:t>
            </a:r>
            <a:r>
              <a:rPr lang="en" sz="2000">
                <a:solidFill>
                  <a:schemeClr val="dk1"/>
                </a:solidFill>
              </a:rPr>
              <a:t>W</a:t>
            </a:r>
            <a:r>
              <a:rPr b="0" i="0" lang="en" sz="2000" u="none" cap="none" strike="noStrike">
                <a:solidFill>
                  <a:schemeClr val="dk1"/>
                </a:solidFill>
                <a:latin typeface="Arial"/>
                <a:ea typeface="Arial"/>
                <a:cs typeface="Arial"/>
                <a:sym typeface="Arial"/>
              </a:rPr>
              <a:t>ebsite </a:t>
            </a:r>
            <a:r>
              <a:rPr lang="en" sz="2000">
                <a:solidFill>
                  <a:schemeClr val="dk1"/>
                </a:solidFill>
              </a:rPr>
              <a:t>D</a:t>
            </a:r>
            <a:r>
              <a:rPr b="0" i="0" lang="en" sz="2000" u="none" cap="none" strike="noStrike">
                <a:solidFill>
                  <a:schemeClr val="dk1"/>
                </a:solidFill>
                <a:latin typeface="Arial"/>
                <a:ea typeface="Arial"/>
                <a:cs typeface="Arial"/>
                <a:sym typeface="Arial"/>
              </a:rPr>
              <a:t>evelopment, </a:t>
            </a:r>
            <a:r>
              <a:rPr lang="en" sz="2000">
                <a:solidFill>
                  <a:schemeClr val="dk1"/>
                </a:solidFill>
              </a:rPr>
              <a:t>etc.</a:t>
            </a:r>
            <a:endParaRPr b="0"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pic>
        <p:nvPicPr>
          <p:cNvPr id="535" name="Google Shape;535;p62"/>
          <p:cNvPicPr preferRelativeResize="0"/>
          <p:nvPr/>
        </p:nvPicPr>
        <p:blipFill rotWithShape="1">
          <a:blip r:embed="rId3">
            <a:alphaModFix/>
          </a:blip>
          <a:srcRect b="0" l="0" r="0" t="0"/>
          <a:stretch/>
        </p:blipFill>
        <p:spPr>
          <a:xfrm>
            <a:off x="0" y="1144386"/>
            <a:ext cx="4499724" cy="26998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6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43" name="Google Shape;543;p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544" name="Google Shape;544;p6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Cherry Consulting</a:t>
            </a:r>
            <a:r>
              <a:rPr b="0" i="0" lang="en" sz="3400" u="none" cap="none" strike="noStrike">
                <a:solidFill>
                  <a:srgbClr val="000000"/>
                </a:solidFill>
                <a:latin typeface="Arial"/>
                <a:ea typeface="Arial"/>
                <a:cs typeface="Arial"/>
                <a:sym typeface="Arial"/>
              </a:rPr>
              <a:t> </a:t>
            </a:r>
            <a:endParaRPr b="0" i="0" sz="3400" u="none" cap="none" strike="noStrike">
              <a:solidFill>
                <a:srgbClr val="000000"/>
              </a:solidFill>
              <a:latin typeface="Arial"/>
              <a:ea typeface="Arial"/>
              <a:cs typeface="Arial"/>
              <a:sym typeface="Arial"/>
            </a:endParaRPr>
          </a:p>
        </p:txBody>
      </p:sp>
      <p:cxnSp>
        <p:nvCxnSpPr>
          <p:cNvPr id="545" name="Google Shape;545;p6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546" name="Google Shape;546;p63"/>
          <p:cNvSpPr txBox="1"/>
          <p:nvPr/>
        </p:nvSpPr>
        <p:spPr>
          <a:xfrm>
            <a:off x="253050" y="1153050"/>
            <a:ext cx="84837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graphicFrame>
        <p:nvGraphicFramePr>
          <p:cNvPr id="547" name="Google Shape;547;p63"/>
          <p:cNvGraphicFramePr/>
          <p:nvPr/>
        </p:nvGraphicFramePr>
        <p:xfrm>
          <a:off x="253075" y="1040863"/>
          <a:ext cx="3000000" cy="3000000"/>
        </p:xfrm>
        <a:graphic>
          <a:graphicData uri="http://schemas.openxmlformats.org/drawingml/2006/table">
            <a:tbl>
              <a:tblPr>
                <a:noFill/>
                <a:tableStyleId>{E835D95A-9EB6-46AD-97E4-CC7BD52C1B40}</a:tableStyleId>
              </a:tblPr>
              <a:tblGrid>
                <a:gridCol w="2159475"/>
                <a:gridCol w="2167950"/>
                <a:gridCol w="2151000"/>
                <a:gridCol w="2159475"/>
              </a:tblGrid>
              <a:tr h="569800">
                <a:tc>
                  <a:txBody>
                    <a:bodyPr/>
                    <a:lstStyle/>
                    <a:p>
                      <a:pPr indent="0" lvl="0" marL="0" rtl="0" algn="l">
                        <a:spcBef>
                          <a:spcPts val="0"/>
                        </a:spcBef>
                        <a:spcAft>
                          <a:spcPts val="0"/>
                        </a:spcAft>
                        <a:buNone/>
                      </a:pPr>
                      <a:r>
                        <a:rPr b="1" lang="en" sz="1500">
                          <a:solidFill>
                            <a:srgbClr val="B32C26"/>
                          </a:solidFill>
                        </a:rPr>
                        <a:t>Project Manager *</a:t>
                      </a:r>
                      <a:endParaRPr b="1" sz="1500">
                        <a:solidFill>
                          <a:srgbClr val="B32C26"/>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1500">
                          <a:solidFill>
                            <a:srgbClr val="B32C26"/>
                          </a:solidFill>
                        </a:rPr>
                        <a:t>Associate Project Manager *</a:t>
                      </a:r>
                      <a:endParaRPr b="1" sz="1500">
                        <a:solidFill>
                          <a:srgbClr val="B32C26"/>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b="1" lang="en" sz="1500">
                          <a:solidFill>
                            <a:srgbClr val="B32C26"/>
                          </a:solidFill>
                        </a:rPr>
                        <a:t>Creative Director *</a:t>
                      </a:r>
                      <a:endParaRPr b="1" sz="1500">
                        <a:solidFill>
                          <a:srgbClr val="B32C26"/>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1500">
                          <a:solidFill>
                            <a:srgbClr val="B32C26"/>
                          </a:solidFill>
                        </a:rPr>
                        <a:t>Student Consultant</a:t>
                      </a:r>
                      <a:endParaRPr b="1" sz="1500">
                        <a:solidFill>
                          <a:srgbClr val="B32C26"/>
                        </a:solidFill>
                      </a:endParaRPr>
                    </a:p>
                    <a:p>
                      <a:pPr indent="0" lvl="0" marL="0" rtl="0" algn="l">
                        <a:spcBef>
                          <a:spcPts val="0"/>
                        </a:spcBef>
                        <a:spcAft>
                          <a:spcPts val="0"/>
                        </a:spcAft>
                        <a:buNone/>
                      </a:pPr>
                      <a:r>
                        <a:t/>
                      </a:r>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2583500">
                <a:tc>
                  <a:txBody>
                    <a:bodyPr/>
                    <a:lstStyle/>
                    <a:p>
                      <a:pPr indent="-307975" lvl="0" marL="457200" rtl="0" algn="l">
                        <a:lnSpc>
                          <a:spcPct val="115000"/>
                        </a:lnSpc>
                        <a:spcBef>
                          <a:spcPts val="0"/>
                        </a:spcBef>
                        <a:spcAft>
                          <a:spcPts val="0"/>
                        </a:spcAft>
                        <a:buSzPts val="1250"/>
                        <a:buChar char="●"/>
                      </a:pPr>
                      <a:r>
                        <a:rPr lang="en" sz="1250"/>
                        <a:t>Splits work 50-50 with APM</a:t>
                      </a:r>
                      <a:endParaRPr sz="1250"/>
                    </a:p>
                    <a:p>
                      <a:pPr indent="-307975" lvl="0" marL="457200" rtl="0" algn="l">
                        <a:lnSpc>
                          <a:spcPct val="115000"/>
                        </a:lnSpc>
                        <a:spcBef>
                          <a:spcPts val="0"/>
                        </a:spcBef>
                        <a:spcAft>
                          <a:spcPts val="0"/>
                        </a:spcAft>
                        <a:buSzPts val="1250"/>
                        <a:buChar char="●"/>
                      </a:pPr>
                      <a:r>
                        <a:rPr lang="en" sz="1250"/>
                        <a:t>Handles majority of client communication</a:t>
                      </a:r>
                      <a:endParaRPr sz="1250"/>
                    </a:p>
                    <a:p>
                      <a:pPr indent="-307975" lvl="0" marL="457200" rtl="0" algn="l">
                        <a:lnSpc>
                          <a:spcPct val="115000"/>
                        </a:lnSpc>
                        <a:spcBef>
                          <a:spcPts val="0"/>
                        </a:spcBef>
                        <a:spcAft>
                          <a:spcPts val="0"/>
                        </a:spcAft>
                        <a:buSzPts val="1250"/>
                        <a:buChar char="●"/>
                      </a:pPr>
                      <a:r>
                        <a:rPr lang="en" sz="1250"/>
                        <a:t>Ensures that MOU tasks and deliverables are met </a:t>
                      </a:r>
                      <a:endParaRPr sz="1250"/>
                    </a:p>
                    <a:p>
                      <a:pPr indent="-307975" lvl="0" marL="457200" rtl="0" algn="l">
                        <a:lnSpc>
                          <a:spcPct val="115000"/>
                        </a:lnSpc>
                        <a:spcBef>
                          <a:spcPts val="0"/>
                        </a:spcBef>
                        <a:spcAft>
                          <a:spcPts val="0"/>
                        </a:spcAft>
                        <a:buSzPts val="1250"/>
                        <a:buChar char="●"/>
                      </a:pPr>
                      <a:r>
                        <a:rPr lang="en" sz="1250"/>
                        <a:t>Organizing and plans future working meetings</a:t>
                      </a:r>
                      <a:endParaRPr sz="1250"/>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7975" lvl="0" marL="457200" rtl="0" algn="l">
                        <a:lnSpc>
                          <a:spcPct val="115000"/>
                        </a:lnSpc>
                        <a:spcBef>
                          <a:spcPts val="0"/>
                        </a:spcBef>
                        <a:spcAft>
                          <a:spcPts val="0"/>
                        </a:spcAft>
                        <a:buSzPts val="1250"/>
                        <a:buChar char="●"/>
                      </a:pPr>
                      <a:r>
                        <a:rPr lang="en" sz="1250"/>
                        <a:t>Splits work 50-50 with PM</a:t>
                      </a:r>
                      <a:endParaRPr sz="1250"/>
                    </a:p>
                    <a:p>
                      <a:pPr indent="-307975" lvl="0" marL="457200" rtl="0" algn="l">
                        <a:lnSpc>
                          <a:spcPct val="115000"/>
                        </a:lnSpc>
                        <a:spcBef>
                          <a:spcPts val="0"/>
                        </a:spcBef>
                        <a:spcAft>
                          <a:spcPts val="0"/>
                        </a:spcAft>
                        <a:buSzPts val="1250"/>
                        <a:buChar char="●"/>
                      </a:pPr>
                      <a:r>
                        <a:rPr lang="en" sz="1250">
                          <a:solidFill>
                            <a:schemeClr val="dk1"/>
                          </a:solidFill>
                        </a:rPr>
                        <a:t>Assists with organization and communication</a:t>
                      </a:r>
                      <a:endParaRPr sz="1250"/>
                    </a:p>
                    <a:p>
                      <a:pPr indent="-307975" lvl="0" marL="457200" rtl="0" algn="l">
                        <a:lnSpc>
                          <a:spcPct val="115000"/>
                        </a:lnSpc>
                        <a:spcBef>
                          <a:spcPts val="0"/>
                        </a:spcBef>
                        <a:spcAft>
                          <a:spcPts val="0"/>
                        </a:spcAft>
                        <a:buSzPts val="1250"/>
                        <a:buChar char="●"/>
                      </a:pPr>
                      <a:r>
                        <a:rPr lang="en" sz="1250"/>
                        <a:t>Assists in ensuring that projects are effectively planned</a:t>
                      </a:r>
                      <a:endParaRPr sz="1250"/>
                    </a:p>
                    <a:p>
                      <a:pPr indent="-307975" lvl="0" marL="457200" rtl="0" algn="l">
                        <a:lnSpc>
                          <a:spcPct val="115000"/>
                        </a:lnSpc>
                        <a:spcBef>
                          <a:spcPts val="0"/>
                        </a:spcBef>
                        <a:spcAft>
                          <a:spcPts val="0"/>
                        </a:spcAft>
                        <a:buSzPts val="1250"/>
                        <a:buChar char="●"/>
                      </a:pPr>
                      <a:r>
                        <a:rPr lang="en" sz="1250"/>
                        <a:t>Assists in running working meetings</a:t>
                      </a:r>
                      <a:endParaRPr sz="1250"/>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7975" lvl="0" marL="457200" rtl="0" algn="l">
                        <a:lnSpc>
                          <a:spcPct val="115000"/>
                        </a:lnSpc>
                        <a:spcBef>
                          <a:spcPts val="0"/>
                        </a:spcBef>
                        <a:spcAft>
                          <a:spcPts val="0"/>
                        </a:spcAft>
                        <a:buSzPts val="1250"/>
                        <a:buChar char="●"/>
                      </a:pPr>
                      <a:r>
                        <a:rPr lang="en" sz="1250"/>
                        <a:t>Works with fellow Creative Director(s) to hold workshops and fulfill design requests from client projects </a:t>
                      </a:r>
                      <a:endParaRPr sz="1250"/>
                    </a:p>
                    <a:p>
                      <a:pPr indent="-307975" lvl="0" marL="457200" rtl="0" algn="l">
                        <a:lnSpc>
                          <a:spcPct val="115000"/>
                        </a:lnSpc>
                        <a:spcBef>
                          <a:spcPts val="0"/>
                        </a:spcBef>
                        <a:spcAft>
                          <a:spcPts val="0"/>
                        </a:spcAft>
                        <a:buSzPts val="1250"/>
                        <a:buChar char="●"/>
                      </a:pPr>
                      <a:r>
                        <a:rPr lang="en" sz="1250"/>
                        <a:t>Utilizes Adobe Creative Cloud, Canva, and other relevant applications</a:t>
                      </a:r>
                      <a:endParaRPr sz="1250"/>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307975" lvl="0" marL="457200" rtl="0" algn="l">
                        <a:lnSpc>
                          <a:spcPct val="115000"/>
                        </a:lnSpc>
                        <a:spcBef>
                          <a:spcPts val="0"/>
                        </a:spcBef>
                        <a:spcAft>
                          <a:spcPts val="0"/>
                        </a:spcAft>
                        <a:buClr>
                          <a:schemeClr val="dk1"/>
                        </a:buClr>
                        <a:buSzPts val="1250"/>
                        <a:buChar char="●"/>
                      </a:pPr>
                      <a:r>
                        <a:rPr lang="en" sz="1250">
                          <a:solidFill>
                            <a:schemeClr val="dk1"/>
                          </a:solidFill>
                        </a:rPr>
                        <a:t>AMA general body members</a:t>
                      </a:r>
                      <a:endParaRPr sz="1250">
                        <a:solidFill>
                          <a:schemeClr val="dk1"/>
                        </a:solidFill>
                      </a:endParaRPr>
                    </a:p>
                    <a:p>
                      <a:pPr indent="-307975" lvl="0" marL="457200" rtl="0" algn="l">
                        <a:lnSpc>
                          <a:spcPct val="115000"/>
                        </a:lnSpc>
                        <a:spcBef>
                          <a:spcPts val="0"/>
                        </a:spcBef>
                        <a:spcAft>
                          <a:spcPts val="0"/>
                        </a:spcAft>
                        <a:buClr>
                          <a:schemeClr val="dk1"/>
                        </a:buClr>
                        <a:buSzPts val="1250"/>
                        <a:buChar char="●"/>
                      </a:pPr>
                      <a:r>
                        <a:rPr lang="en" sz="1250">
                          <a:solidFill>
                            <a:schemeClr val="dk1"/>
                          </a:solidFill>
                        </a:rPr>
                        <a:t>Work on tasks assigned by PM, APM, CD to make progress towards objectives</a:t>
                      </a:r>
                      <a:endParaRPr sz="1250">
                        <a:solidFill>
                          <a:schemeClr val="dk1"/>
                        </a:solidFill>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
        <p:nvSpPr>
          <p:cNvPr id="548" name="Google Shape;548;p63"/>
          <p:cNvSpPr txBox="1"/>
          <p:nvPr/>
        </p:nvSpPr>
        <p:spPr>
          <a:xfrm>
            <a:off x="6643200" y="186500"/>
            <a:ext cx="25008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B32C26"/>
                </a:solidFill>
              </a:rPr>
              <a:t>* Interview required</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4"/>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64"/>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56" name="Google Shape;556;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sp>
        <p:nvSpPr>
          <p:cNvPr id="557" name="Google Shape;557;p64"/>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Cherry Consultin</a:t>
            </a:r>
            <a:r>
              <a:rPr lang="en" sz="3400">
                <a:latin typeface="Oswald"/>
                <a:ea typeface="Oswald"/>
                <a:cs typeface="Oswald"/>
                <a:sym typeface="Oswald"/>
              </a:rPr>
              <a:t>g Clients</a:t>
            </a:r>
            <a:endParaRPr b="0" i="0" sz="3400" u="none" cap="none" strike="noStrike">
              <a:solidFill>
                <a:srgbClr val="000000"/>
              </a:solidFill>
              <a:latin typeface="Arial"/>
              <a:ea typeface="Arial"/>
              <a:cs typeface="Arial"/>
              <a:sym typeface="Arial"/>
            </a:endParaRPr>
          </a:p>
        </p:txBody>
      </p:sp>
      <p:cxnSp>
        <p:nvCxnSpPr>
          <p:cNvPr id="558" name="Google Shape;558;p64"/>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559" name="Google Shape;559;p64"/>
          <p:cNvSpPr txBox="1"/>
          <p:nvPr/>
        </p:nvSpPr>
        <p:spPr>
          <a:xfrm>
            <a:off x="253050" y="1153050"/>
            <a:ext cx="84837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id="560" name="Google Shape;560;p64"/>
          <p:cNvPicPr preferRelativeResize="0"/>
          <p:nvPr/>
        </p:nvPicPr>
        <p:blipFill rotWithShape="1">
          <a:blip r:embed="rId3">
            <a:alphaModFix/>
          </a:blip>
          <a:srcRect b="24014" l="0" r="0" t="27025"/>
          <a:stretch/>
        </p:blipFill>
        <p:spPr>
          <a:xfrm>
            <a:off x="4658550" y="1153048"/>
            <a:ext cx="4710984" cy="1205176"/>
          </a:xfrm>
          <a:prstGeom prst="rect">
            <a:avLst/>
          </a:prstGeom>
          <a:noFill/>
          <a:ln>
            <a:noFill/>
          </a:ln>
        </p:spPr>
      </p:pic>
      <p:pic>
        <p:nvPicPr>
          <p:cNvPr id="561" name="Google Shape;561;p64"/>
          <p:cNvPicPr preferRelativeResize="0"/>
          <p:nvPr/>
        </p:nvPicPr>
        <p:blipFill rotWithShape="1">
          <a:blip r:embed="rId4">
            <a:alphaModFix/>
          </a:blip>
          <a:srcRect b="9964" l="14526" r="13130" t="18759"/>
          <a:stretch/>
        </p:blipFill>
        <p:spPr>
          <a:xfrm>
            <a:off x="3570050" y="1764238"/>
            <a:ext cx="2353003" cy="2318150"/>
          </a:xfrm>
          <a:prstGeom prst="rect">
            <a:avLst/>
          </a:prstGeom>
          <a:noFill/>
          <a:ln>
            <a:noFill/>
          </a:ln>
        </p:spPr>
      </p:pic>
      <p:pic>
        <p:nvPicPr>
          <p:cNvPr id="562" name="Google Shape;562;p64"/>
          <p:cNvPicPr preferRelativeResize="0"/>
          <p:nvPr/>
        </p:nvPicPr>
        <p:blipFill>
          <a:blip r:embed="rId5">
            <a:alphaModFix/>
          </a:blip>
          <a:stretch>
            <a:fillRect/>
          </a:stretch>
        </p:blipFill>
        <p:spPr>
          <a:xfrm>
            <a:off x="253050" y="1153049"/>
            <a:ext cx="3924950" cy="875525"/>
          </a:xfrm>
          <a:prstGeom prst="rect">
            <a:avLst/>
          </a:prstGeom>
          <a:noFill/>
          <a:ln>
            <a:noFill/>
          </a:ln>
        </p:spPr>
      </p:pic>
      <p:pic>
        <p:nvPicPr>
          <p:cNvPr id="563" name="Google Shape;563;p64"/>
          <p:cNvPicPr preferRelativeResize="0"/>
          <p:nvPr/>
        </p:nvPicPr>
        <p:blipFill>
          <a:blip r:embed="rId6">
            <a:alphaModFix/>
          </a:blip>
          <a:stretch>
            <a:fillRect/>
          </a:stretch>
        </p:blipFill>
        <p:spPr>
          <a:xfrm>
            <a:off x="5407999" y="3641191"/>
            <a:ext cx="3328749" cy="665150"/>
          </a:xfrm>
          <a:prstGeom prst="rect">
            <a:avLst/>
          </a:prstGeom>
          <a:noFill/>
          <a:ln>
            <a:noFill/>
          </a:ln>
        </p:spPr>
      </p:pic>
      <p:pic>
        <p:nvPicPr>
          <p:cNvPr id="564" name="Google Shape;564;p64"/>
          <p:cNvPicPr preferRelativeResize="0"/>
          <p:nvPr/>
        </p:nvPicPr>
        <p:blipFill>
          <a:blip r:embed="rId7">
            <a:alphaModFix/>
          </a:blip>
          <a:stretch>
            <a:fillRect/>
          </a:stretch>
        </p:blipFill>
        <p:spPr>
          <a:xfrm>
            <a:off x="400849" y="2410600"/>
            <a:ext cx="3246300" cy="1789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65"/>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65"/>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72" name="Google Shape;572;p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sp>
        <p:nvSpPr>
          <p:cNvPr id="573" name="Google Shape;573;p6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Cherry Consulting Intent To Interview</a:t>
            </a:r>
            <a:r>
              <a:rPr b="0" i="0" lang="en" sz="3400" u="none" cap="none" strike="noStrike">
                <a:solidFill>
                  <a:srgbClr val="000000"/>
                </a:solidFill>
                <a:latin typeface="Arial"/>
                <a:ea typeface="Arial"/>
                <a:cs typeface="Arial"/>
                <a:sym typeface="Arial"/>
              </a:rPr>
              <a:t> </a:t>
            </a:r>
            <a:endParaRPr b="0" i="0" sz="3400" u="none" cap="none" strike="noStrike">
              <a:solidFill>
                <a:srgbClr val="000000"/>
              </a:solidFill>
              <a:latin typeface="Arial"/>
              <a:ea typeface="Arial"/>
              <a:cs typeface="Arial"/>
              <a:sym typeface="Arial"/>
            </a:endParaRPr>
          </a:p>
        </p:txBody>
      </p:sp>
      <p:cxnSp>
        <p:nvCxnSpPr>
          <p:cNvPr id="574" name="Google Shape;574;p6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575" name="Google Shape;575;p65"/>
          <p:cNvSpPr txBox="1"/>
          <p:nvPr/>
        </p:nvSpPr>
        <p:spPr>
          <a:xfrm>
            <a:off x="253050" y="1153050"/>
            <a:ext cx="84837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id="576" name="Google Shape;576;p65"/>
          <p:cNvPicPr preferRelativeResize="0"/>
          <p:nvPr/>
        </p:nvPicPr>
        <p:blipFill rotWithShape="1">
          <a:blip r:embed="rId3">
            <a:alphaModFix/>
          </a:blip>
          <a:srcRect b="0" l="0" r="0" t="0"/>
          <a:stretch/>
        </p:blipFill>
        <p:spPr>
          <a:xfrm>
            <a:off x="-36750" y="186511"/>
            <a:ext cx="4499724" cy="2699825"/>
          </a:xfrm>
          <a:prstGeom prst="rect">
            <a:avLst/>
          </a:prstGeom>
          <a:noFill/>
          <a:ln>
            <a:noFill/>
          </a:ln>
        </p:spPr>
      </p:pic>
      <p:sp>
        <p:nvSpPr>
          <p:cNvPr id="577" name="Google Shape;577;p65"/>
          <p:cNvSpPr txBox="1"/>
          <p:nvPr/>
        </p:nvSpPr>
        <p:spPr>
          <a:xfrm>
            <a:off x="4181675" y="1125075"/>
            <a:ext cx="4731000" cy="336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t>Intent to Interview</a:t>
            </a:r>
            <a:r>
              <a:rPr b="1" i="0" lang="en" sz="2000" u="none" cap="none" strike="noStrike">
                <a:solidFill>
                  <a:srgbClr val="000000"/>
                </a:solidFill>
                <a:latin typeface="Arial"/>
                <a:ea typeface="Arial"/>
                <a:cs typeface="Arial"/>
                <a:sym typeface="Arial"/>
              </a:rPr>
              <a:t>: </a:t>
            </a:r>
            <a:endParaRPr b="0" i="0" sz="2000" u="none" cap="none" strike="noStrike">
              <a:solidFill>
                <a:schemeClr val="dk1"/>
              </a:solidFill>
              <a:latin typeface="Arial"/>
              <a:ea typeface="Arial"/>
              <a:cs typeface="Arial"/>
              <a:sym typeface="Arial"/>
            </a:endParaRPr>
          </a:p>
          <a:p>
            <a:pPr indent="-355600" lvl="0" marL="457200" rtl="0" algn="l">
              <a:spcBef>
                <a:spcPts val="0"/>
              </a:spcBef>
              <a:spcAft>
                <a:spcPts val="0"/>
              </a:spcAft>
              <a:buClr>
                <a:schemeClr val="dk1"/>
              </a:buClr>
              <a:buSzPts val="2000"/>
              <a:buChar char="●"/>
            </a:pPr>
            <a:r>
              <a:rPr lang="en" sz="2000">
                <a:solidFill>
                  <a:schemeClr val="dk1"/>
                </a:solidFill>
              </a:rPr>
              <a:t>Apply at </a:t>
            </a:r>
            <a:r>
              <a:rPr lang="en" sz="2000">
                <a:solidFill>
                  <a:schemeClr val="dk1"/>
                </a:solidFill>
                <a:highlight>
                  <a:srgbClr val="F4CCCC"/>
                </a:highlight>
              </a:rPr>
              <a:t>bit.ly/CherryInterview2022</a:t>
            </a:r>
            <a:endParaRPr sz="2000">
              <a:solidFill>
                <a:schemeClr val="dk1"/>
              </a:solidFill>
            </a:endParaRPr>
          </a:p>
          <a:p>
            <a:pPr indent="-355600" lvl="0" marL="457200" marR="0" rtl="0" algn="l">
              <a:lnSpc>
                <a:spcPct val="100000"/>
              </a:lnSpc>
              <a:spcBef>
                <a:spcPts val="0"/>
              </a:spcBef>
              <a:spcAft>
                <a:spcPts val="0"/>
              </a:spcAft>
              <a:buClr>
                <a:schemeClr val="dk1"/>
              </a:buClr>
              <a:buSzPts val="2000"/>
              <a:buFont typeface="Arial"/>
              <a:buChar char="●"/>
            </a:pPr>
            <a:r>
              <a:rPr lang="en" sz="2000">
                <a:solidFill>
                  <a:schemeClr val="dk1"/>
                </a:solidFill>
              </a:rPr>
              <a:t>The deadline for submissions is </a:t>
            </a:r>
            <a:r>
              <a:rPr b="1" lang="en" sz="2000">
                <a:solidFill>
                  <a:schemeClr val="dk1"/>
                </a:solidFill>
              </a:rPr>
              <a:t>Thursday, September 8th at 11:59 PM</a:t>
            </a:r>
            <a:endParaRPr sz="1600">
              <a:solidFill>
                <a:schemeClr val="dk1"/>
              </a:solidFill>
            </a:endParaRPr>
          </a:p>
          <a:p>
            <a:pPr indent="0" lvl="0" marL="0" marR="0" rtl="0" algn="l">
              <a:lnSpc>
                <a:spcPct val="100000"/>
              </a:lnSpc>
              <a:spcBef>
                <a:spcPts val="0"/>
              </a:spcBef>
              <a:spcAft>
                <a:spcPts val="0"/>
              </a:spcAft>
              <a:buNone/>
            </a:pPr>
            <a:r>
              <a:t/>
            </a:r>
            <a:endParaRPr sz="1600">
              <a:solidFill>
                <a:schemeClr val="dk1"/>
              </a:solidFill>
            </a:endParaRPr>
          </a:p>
          <a:p>
            <a:pPr indent="0" lvl="0" marL="0" marR="0" rtl="0" algn="ctr">
              <a:lnSpc>
                <a:spcPct val="100000"/>
              </a:lnSpc>
              <a:spcBef>
                <a:spcPts val="0"/>
              </a:spcBef>
              <a:spcAft>
                <a:spcPts val="0"/>
              </a:spcAft>
              <a:buNone/>
            </a:pPr>
            <a:r>
              <a:rPr b="1" lang="en" sz="1500">
                <a:solidFill>
                  <a:schemeClr val="dk1"/>
                </a:solidFill>
              </a:rPr>
              <a:t>Check out Clients on Instagram or LinkedIn</a:t>
            </a:r>
            <a:endParaRPr b="1" sz="1500">
              <a:solidFill>
                <a:schemeClr val="dk1"/>
              </a:solidFill>
            </a:endParaRPr>
          </a:p>
          <a:p>
            <a:pPr indent="0" lvl="0" marL="0" rtl="0" algn="ctr">
              <a:spcBef>
                <a:spcPts val="0"/>
              </a:spcBef>
              <a:spcAft>
                <a:spcPts val="0"/>
              </a:spcAft>
              <a:buClr>
                <a:schemeClr val="dk1"/>
              </a:buClr>
              <a:buSzPts val="1500"/>
              <a:buFont typeface="Arial"/>
              <a:buNone/>
            </a:pPr>
            <a:r>
              <a:rPr lang="en" sz="1500">
                <a:solidFill>
                  <a:schemeClr val="dk1"/>
                </a:solidFill>
              </a:rPr>
              <a:t>*Reach out to </a:t>
            </a:r>
            <a:r>
              <a:rPr lang="en" sz="1500" u="sng">
                <a:solidFill>
                  <a:schemeClr val="hlink"/>
                </a:solidFill>
                <a:hlinkClick r:id="rId4"/>
              </a:rPr>
              <a:t>skylar.sheely@temple.edu</a:t>
            </a:r>
            <a:r>
              <a:rPr lang="en" sz="1500">
                <a:solidFill>
                  <a:schemeClr val="dk1"/>
                </a:solidFill>
              </a:rPr>
              <a:t>,  </a:t>
            </a:r>
            <a:r>
              <a:rPr lang="en" sz="1500" u="sng">
                <a:solidFill>
                  <a:schemeClr val="hlink"/>
                </a:solidFill>
                <a:hlinkClick r:id="rId5"/>
              </a:rPr>
              <a:t>marianne.kornelius@temple.edu</a:t>
            </a:r>
            <a:r>
              <a:rPr lang="en" sz="1500">
                <a:solidFill>
                  <a:schemeClr val="dk1"/>
                </a:solidFill>
              </a:rPr>
              <a:t>, or </a:t>
            </a:r>
            <a:r>
              <a:rPr lang="en" sz="1500" u="sng">
                <a:solidFill>
                  <a:schemeClr val="hlink"/>
                </a:solidFill>
                <a:hlinkClick r:id="rId6"/>
              </a:rPr>
              <a:t>cathy.nguyen@temple.edu</a:t>
            </a:r>
            <a:r>
              <a:rPr lang="en" sz="1500">
                <a:solidFill>
                  <a:schemeClr val="dk1"/>
                </a:solidFill>
              </a:rPr>
              <a:t> with any questions!</a:t>
            </a:r>
            <a:endParaRPr sz="1500">
              <a:solidFill>
                <a:schemeClr val="dk1"/>
              </a:solidFill>
            </a:endParaRPr>
          </a:p>
          <a:p>
            <a:pPr indent="0" lvl="0" marL="457200" marR="0" rtl="0" algn="l">
              <a:lnSpc>
                <a:spcPct val="100000"/>
              </a:lnSpc>
              <a:spcBef>
                <a:spcPts val="0"/>
              </a:spcBef>
              <a:spcAft>
                <a:spcPts val="0"/>
              </a:spcAft>
              <a:buClr>
                <a:srgbClr val="000000"/>
              </a:buClr>
              <a:buSzPts val="2000"/>
              <a:buFont typeface="Arial"/>
              <a:buNone/>
            </a:pPr>
            <a:r>
              <a:t/>
            </a:r>
            <a:endParaRPr b="0" i="0" sz="1600" u="none" cap="none" strike="noStrike">
              <a:solidFill>
                <a:schemeClr val="dk1"/>
              </a:solidFill>
              <a:latin typeface="Arial"/>
              <a:ea typeface="Arial"/>
              <a:cs typeface="Arial"/>
              <a:sym typeface="Arial"/>
            </a:endParaRPr>
          </a:p>
        </p:txBody>
      </p:sp>
      <p:pic>
        <p:nvPicPr>
          <p:cNvPr id="578" name="Google Shape;578;p65"/>
          <p:cNvPicPr preferRelativeResize="0"/>
          <p:nvPr/>
        </p:nvPicPr>
        <p:blipFill>
          <a:blip r:embed="rId7">
            <a:alphaModFix/>
          </a:blip>
          <a:stretch>
            <a:fillRect/>
          </a:stretch>
        </p:blipFill>
        <p:spPr>
          <a:xfrm>
            <a:off x="588825" y="2184975"/>
            <a:ext cx="2301900" cy="2301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9"/>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40" name="Google Shape;240;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|2</a:t>
            </a:r>
            <a:endParaRPr/>
          </a:p>
        </p:txBody>
      </p:sp>
      <p:sp>
        <p:nvSpPr>
          <p:cNvPr id="241" name="Google Shape;241;p39"/>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9"/>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0000"/>
              </a:buClr>
              <a:buSzPts val="1100"/>
              <a:buFont typeface="Arial"/>
              <a:buNone/>
            </a:pPr>
            <a:r>
              <a:rPr lang="en" sz="3400">
                <a:solidFill>
                  <a:srgbClr val="000000"/>
                </a:solidFill>
                <a:latin typeface="Oswald"/>
                <a:ea typeface="Oswald"/>
                <a:cs typeface="Oswald"/>
                <a:sym typeface="Oswald"/>
              </a:rPr>
              <a:t>President &amp; Vice President</a:t>
            </a:r>
            <a:endParaRPr sz="3400">
              <a:latin typeface="Oswald"/>
              <a:ea typeface="Oswald"/>
              <a:cs typeface="Oswald"/>
              <a:sym typeface="Oswald"/>
            </a:endParaRPr>
          </a:p>
        </p:txBody>
      </p:sp>
      <p:cxnSp>
        <p:nvCxnSpPr>
          <p:cNvPr id="243" name="Google Shape;243;p39"/>
          <p:cNvCxnSpPr/>
          <p:nvPr/>
        </p:nvCxnSpPr>
        <p:spPr>
          <a:xfrm flipH="1" rot="10800000">
            <a:off x="253050" y="834775"/>
            <a:ext cx="8637900" cy="9900"/>
          </a:xfrm>
          <a:prstGeom prst="straightConnector1">
            <a:avLst/>
          </a:prstGeom>
          <a:noFill/>
          <a:ln cap="flat" cmpd="sng" w="38100">
            <a:solidFill>
              <a:srgbClr val="000000"/>
            </a:solidFill>
            <a:prstDash val="solid"/>
            <a:round/>
            <a:headEnd len="med" w="med" type="none"/>
            <a:tailEnd len="med" w="med" type="none"/>
          </a:ln>
        </p:spPr>
      </p:cxnSp>
      <p:sp>
        <p:nvSpPr>
          <p:cNvPr id="244" name="Google Shape;244;p39"/>
          <p:cNvSpPr txBox="1"/>
          <p:nvPr/>
        </p:nvSpPr>
        <p:spPr>
          <a:xfrm>
            <a:off x="3163625" y="2846675"/>
            <a:ext cx="2873400" cy="1401900"/>
          </a:xfrm>
          <a:prstGeom prst="rect">
            <a:avLst/>
          </a:prstGeom>
          <a:solidFill>
            <a:srgbClr val="1F2F4E"/>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Lauren McGrath</a:t>
            </a:r>
            <a:endParaRPr b="1">
              <a:solidFill>
                <a:srgbClr val="FFFFFF"/>
              </a:solidFill>
            </a:endParaRPr>
          </a:p>
          <a:p>
            <a:pPr indent="0" lvl="0" marL="0" rtl="0" algn="ctr">
              <a:spcBef>
                <a:spcPts val="0"/>
              </a:spcBef>
              <a:spcAft>
                <a:spcPts val="0"/>
              </a:spcAft>
              <a:buNone/>
            </a:pPr>
            <a:r>
              <a:rPr b="1" i="1" lang="en" u="sng">
                <a:solidFill>
                  <a:srgbClr val="FFFFFF"/>
                </a:solidFill>
              </a:rPr>
              <a:t>Vice President</a:t>
            </a:r>
            <a:endParaRPr b="1" i="1" u="sng">
              <a:solidFill>
                <a:srgbClr val="FFFFFF"/>
              </a:solidFill>
            </a:endParaRPr>
          </a:p>
          <a:p>
            <a:pPr indent="0" lvl="0" marL="0" rtl="0" algn="ctr">
              <a:spcBef>
                <a:spcPts val="0"/>
              </a:spcBef>
              <a:spcAft>
                <a:spcPts val="0"/>
              </a:spcAft>
              <a:buNone/>
            </a:pPr>
            <a:r>
              <a:rPr b="1" lang="en">
                <a:solidFill>
                  <a:srgbClr val="FFFFFF"/>
                </a:solidFill>
              </a:rPr>
              <a:t>Senior</a:t>
            </a:r>
            <a:endParaRPr b="1">
              <a:solidFill>
                <a:srgbClr val="FFFFFF"/>
              </a:solidFill>
            </a:endParaRPr>
          </a:p>
          <a:p>
            <a:pPr indent="0" lvl="0" marL="0" rtl="0" algn="ctr">
              <a:spcBef>
                <a:spcPts val="0"/>
              </a:spcBef>
              <a:spcAft>
                <a:spcPts val="0"/>
              </a:spcAft>
              <a:buNone/>
            </a:pPr>
            <a:r>
              <a:rPr b="1" lang="en">
                <a:solidFill>
                  <a:srgbClr val="FFFFFF"/>
                </a:solidFill>
              </a:rPr>
              <a:t>Marketing Major &amp; Sociology Minor</a:t>
            </a:r>
            <a:endParaRPr b="1">
              <a:solidFill>
                <a:srgbClr val="FFFFFF"/>
              </a:solidFill>
            </a:endParaRPr>
          </a:p>
          <a:p>
            <a:pPr indent="0" lvl="0" marL="0" rtl="0" algn="ctr">
              <a:spcBef>
                <a:spcPts val="0"/>
              </a:spcBef>
              <a:spcAft>
                <a:spcPts val="0"/>
              </a:spcAft>
              <a:buNone/>
            </a:pPr>
            <a:r>
              <a:rPr b="1" lang="en">
                <a:solidFill>
                  <a:srgbClr val="FFFFFF"/>
                </a:solidFill>
              </a:rPr>
              <a:t>lauren.mcgrath@temple.</a:t>
            </a:r>
            <a:r>
              <a:rPr b="1" lang="en">
                <a:solidFill>
                  <a:srgbClr val="FFFFFF"/>
                </a:solidFill>
              </a:rPr>
              <a:t>edu</a:t>
            </a:r>
            <a:endParaRPr b="1">
              <a:solidFill>
                <a:srgbClr val="FFFFFF"/>
              </a:solidFill>
            </a:endParaRPr>
          </a:p>
          <a:p>
            <a:pPr indent="0" lvl="0" marL="0" rtl="0" algn="l">
              <a:spcBef>
                <a:spcPts val="0"/>
              </a:spcBef>
              <a:spcAft>
                <a:spcPts val="0"/>
              </a:spcAft>
              <a:buNone/>
            </a:pPr>
            <a:r>
              <a:t/>
            </a:r>
            <a:endParaRPr b="1">
              <a:solidFill>
                <a:srgbClr val="FFFFFF"/>
              </a:solidFill>
            </a:endParaRPr>
          </a:p>
          <a:p>
            <a:pPr indent="0" lvl="0" marL="0" rtl="0" algn="l">
              <a:spcBef>
                <a:spcPts val="0"/>
              </a:spcBef>
              <a:spcAft>
                <a:spcPts val="0"/>
              </a:spcAft>
              <a:buNone/>
            </a:pPr>
            <a:r>
              <a:t/>
            </a:r>
            <a:endParaRPr>
              <a:solidFill>
                <a:srgbClr val="FFFFFF"/>
              </a:solidFill>
            </a:endParaRPr>
          </a:p>
        </p:txBody>
      </p:sp>
      <p:pic>
        <p:nvPicPr>
          <p:cNvPr id="245" name="Google Shape;245;p39"/>
          <p:cNvPicPr preferRelativeResize="0"/>
          <p:nvPr/>
        </p:nvPicPr>
        <p:blipFill rotWithShape="1">
          <a:blip r:embed="rId3">
            <a:alphaModFix/>
          </a:blip>
          <a:srcRect b="357" l="0" r="0" t="367"/>
          <a:stretch/>
        </p:blipFill>
        <p:spPr>
          <a:xfrm>
            <a:off x="301825" y="1417575"/>
            <a:ext cx="2689500" cy="2669901"/>
          </a:xfrm>
          <a:prstGeom prst="rect">
            <a:avLst/>
          </a:prstGeom>
          <a:noFill/>
          <a:ln>
            <a:noFill/>
          </a:ln>
        </p:spPr>
      </p:pic>
      <p:pic>
        <p:nvPicPr>
          <p:cNvPr id="246" name="Google Shape;246;p39"/>
          <p:cNvPicPr preferRelativeResize="0"/>
          <p:nvPr/>
        </p:nvPicPr>
        <p:blipFill rotWithShape="1">
          <a:blip r:embed="rId4">
            <a:alphaModFix/>
          </a:blip>
          <a:srcRect b="6403" l="21936" r="21930" t="9998"/>
          <a:stretch/>
        </p:blipFill>
        <p:spPr>
          <a:xfrm>
            <a:off x="6209325" y="1417575"/>
            <a:ext cx="2689500" cy="2669899"/>
          </a:xfrm>
          <a:prstGeom prst="rect">
            <a:avLst/>
          </a:prstGeom>
          <a:noFill/>
          <a:ln>
            <a:noFill/>
          </a:ln>
        </p:spPr>
      </p:pic>
      <p:sp>
        <p:nvSpPr>
          <p:cNvPr id="247" name="Google Shape;247;p39"/>
          <p:cNvSpPr txBox="1"/>
          <p:nvPr/>
        </p:nvSpPr>
        <p:spPr>
          <a:xfrm>
            <a:off x="3163613" y="1310500"/>
            <a:ext cx="2873400" cy="1401900"/>
          </a:xfrm>
          <a:prstGeom prst="rect">
            <a:avLst/>
          </a:prstGeom>
          <a:solidFill>
            <a:srgbClr val="1F2F4E"/>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rPr>
              <a:t>Michael Breen</a:t>
            </a:r>
            <a:endParaRPr b="1">
              <a:solidFill>
                <a:srgbClr val="FFFFFF"/>
              </a:solidFill>
            </a:endParaRPr>
          </a:p>
          <a:p>
            <a:pPr indent="0" lvl="0" marL="0" rtl="0" algn="ctr">
              <a:spcBef>
                <a:spcPts val="0"/>
              </a:spcBef>
              <a:spcAft>
                <a:spcPts val="0"/>
              </a:spcAft>
              <a:buNone/>
            </a:pPr>
            <a:r>
              <a:rPr b="1" i="1" lang="en" u="sng">
                <a:solidFill>
                  <a:srgbClr val="FFFFFF"/>
                </a:solidFill>
              </a:rPr>
              <a:t>President</a:t>
            </a:r>
            <a:endParaRPr b="1" i="1" u="sng">
              <a:solidFill>
                <a:srgbClr val="FFFFFF"/>
              </a:solidFill>
            </a:endParaRPr>
          </a:p>
          <a:p>
            <a:pPr indent="0" lvl="0" marL="0" rtl="0" algn="ctr">
              <a:spcBef>
                <a:spcPts val="0"/>
              </a:spcBef>
              <a:spcAft>
                <a:spcPts val="0"/>
              </a:spcAft>
              <a:buNone/>
            </a:pPr>
            <a:r>
              <a:rPr b="1" lang="en">
                <a:solidFill>
                  <a:srgbClr val="FFFFFF"/>
                </a:solidFill>
              </a:rPr>
              <a:t>Senior</a:t>
            </a:r>
            <a:endParaRPr b="1">
              <a:solidFill>
                <a:srgbClr val="FFFFFF"/>
              </a:solidFill>
            </a:endParaRPr>
          </a:p>
          <a:p>
            <a:pPr indent="0" lvl="0" marL="0" rtl="0" algn="ctr">
              <a:spcBef>
                <a:spcPts val="0"/>
              </a:spcBef>
              <a:spcAft>
                <a:spcPts val="0"/>
              </a:spcAft>
              <a:buNone/>
            </a:pPr>
            <a:r>
              <a:rPr b="1" lang="en">
                <a:solidFill>
                  <a:srgbClr val="FFFFFF"/>
                </a:solidFill>
              </a:rPr>
              <a:t>Marketing Major &amp; Economics Minor</a:t>
            </a:r>
            <a:endParaRPr b="1">
              <a:solidFill>
                <a:srgbClr val="FFFFFF"/>
              </a:solidFill>
            </a:endParaRPr>
          </a:p>
          <a:p>
            <a:pPr indent="0" lvl="0" marL="0" rtl="0" algn="ctr">
              <a:spcBef>
                <a:spcPts val="0"/>
              </a:spcBef>
              <a:spcAft>
                <a:spcPts val="0"/>
              </a:spcAft>
              <a:buNone/>
            </a:pPr>
            <a:r>
              <a:rPr b="1" lang="en">
                <a:solidFill>
                  <a:srgbClr val="FFFFFF"/>
                </a:solidFill>
              </a:rPr>
              <a:t>michael.breen@temple.</a:t>
            </a:r>
            <a:r>
              <a:rPr b="1" lang="en">
                <a:solidFill>
                  <a:srgbClr val="FFFFFF"/>
                </a:solidFill>
              </a:rPr>
              <a:t>edu</a:t>
            </a:r>
            <a:endParaRPr b="1">
              <a:solidFill>
                <a:srgbClr val="FFFFFF"/>
              </a:solidFill>
            </a:endParaRPr>
          </a:p>
          <a:p>
            <a:pPr indent="0" lvl="0" marL="0" rtl="0" algn="l">
              <a:spcBef>
                <a:spcPts val="0"/>
              </a:spcBef>
              <a:spcAft>
                <a:spcPts val="0"/>
              </a:spcAft>
              <a:buNone/>
            </a:pPr>
            <a:r>
              <a:t/>
            </a:r>
            <a:endParaRPr b="1">
              <a:solidFill>
                <a:srgbClr val="FFFFFF"/>
              </a:solidFill>
            </a:endParaRPr>
          </a:p>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6"/>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66"/>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86" name="Google Shape;586;p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587" name="Google Shape;587;p66"/>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Professional Development</a:t>
            </a:r>
            <a:endParaRPr b="0" i="0" sz="3400" u="none" cap="none" strike="noStrike">
              <a:solidFill>
                <a:srgbClr val="000000"/>
              </a:solidFill>
              <a:latin typeface="Oswald"/>
              <a:ea typeface="Oswald"/>
              <a:cs typeface="Oswald"/>
              <a:sym typeface="Oswald"/>
            </a:endParaRPr>
          </a:p>
        </p:txBody>
      </p:sp>
      <p:cxnSp>
        <p:nvCxnSpPr>
          <p:cNvPr id="588" name="Google Shape;588;p66"/>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589" name="Google Shape;589;p66"/>
          <p:cNvSpPr txBox="1"/>
          <p:nvPr/>
        </p:nvSpPr>
        <p:spPr>
          <a:xfrm>
            <a:off x="2977425" y="36688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Devon Robinson</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M</a:t>
            </a:r>
            <a:r>
              <a:rPr b="1" lang="en" sz="1600">
                <a:solidFill>
                  <a:schemeClr val="dk1"/>
                </a:solidFill>
              </a:rPr>
              <a:t>IS</a:t>
            </a:r>
            <a:r>
              <a:rPr b="1" i="0" lang="en" sz="1600" u="none" cap="none" strike="noStrike">
                <a:solidFill>
                  <a:schemeClr val="dk1"/>
                </a:solidFill>
                <a:latin typeface="Arial"/>
                <a:ea typeface="Arial"/>
                <a:cs typeface="Arial"/>
                <a:sym typeface="Arial"/>
              </a:rPr>
              <a:t> Major &amp; Biz Analytics Minor</a:t>
            </a:r>
            <a:endParaRPr b="1" i="0" sz="1600" u="none" cap="none" strike="noStrike">
              <a:solidFill>
                <a:srgbClr val="000000"/>
              </a:solidFill>
              <a:latin typeface="Arial"/>
              <a:ea typeface="Arial"/>
              <a:cs typeface="Arial"/>
              <a:sym typeface="Arial"/>
            </a:endParaRPr>
          </a:p>
        </p:txBody>
      </p:sp>
      <p:sp>
        <p:nvSpPr>
          <p:cNvPr id="590" name="Google Shape;590;p66"/>
          <p:cNvSpPr txBox="1"/>
          <p:nvPr/>
        </p:nvSpPr>
        <p:spPr>
          <a:xfrm>
            <a:off x="5866400" y="36688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Adam Foster-Baird</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600">
                <a:solidFill>
                  <a:schemeClr val="dk1"/>
                </a:solidFill>
              </a:rPr>
              <a:t>Sophomore</a:t>
            </a:r>
            <a:endParaRPr b="1" sz="1600"/>
          </a:p>
          <a:p>
            <a:pPr indent="0" lvl="0" marL="0" marR="0" rtl="0" algn="ctr">
              <a:lnSpc>
                <a:spcPct val="100000"/>
              </a:lnSpc>
              <a:spcBef>
                <a:spcPts val="0"/>
              </a:spcBef>
              <a:spcAft>
                <a:spcPts val="0"/>
              </a:spcAft>
              <a:buClr>
                <a:srgbClr val="000000"/>
              </a:buClr>
              <a:buSzPts val="1600"/>
              <a:buFont typeface="Arial"/>
              <a:buNone/>
            </a:pPr>
            <a:r>
              <a:rPr b="1" lang="en" sz="1600"/>
              <a:t>Marketing &amp; MIS</a:t>
            </a:r>
            <a:r>
              <a:rPr b="1" i="0" lang="en" sz="1600" u="none" cap="none" strike="noStrike">
                <a:solidFill>
                  <a:srgbClr val="000000"/>
                </a:solidFill>
                <a:latin typeface="Arial"/>
                <a:ea typeface="Arial"/>
                <a:cs typeface="Arial"/>
                <a:sym typeface="Arial"/>
              </a:rPr>
              <a:t> </a:t>
            </a:r>
            <a:r>
              <a:rPr b="1" lang="en" sz="1600"/>
              <a:t>Minor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591" name="Google Shape;591;p66"/>
          <p:cNvPicPr preferRelativeResize="0"/>
          <p:nvPr/>
        </p:nvPicPr>
        <p:blipFill rotWithShape="1">
          <a:blip r:embed="rId3">
            <a:alphaModFix/>
          </a:blip>
          <a:srcRect b="0" l="16429" r="16429" t="0"/>
          <a:stretch/>
        </p:blipFill>
        <p:spPr>
          <a:xfrm>
            <a:off x="253050" y="1003825"/>
            <a:ext cx="2689500" cy="2669899"/>
          </a:xfrm>
          <a:prstGeom prst="rect">
            <a:avLst/>
          </a:prstGeom>
          <a:noFill/>
          <a:ln>
            <a:noFill/>
          </a:ln>
        </p:spPr>
      </p:pic>
      <p:sp>
        <p:nvSpPr>
          <p:cNvPr id="592" name="Google Shape;592;p66"/>
          <p:cNvSpPr/>
          <p:nvPr/>
        </p:nvSpPr>
        <p:spPr>
          <a:xfrm>
            <a:off x="809025" y="1342163"/>
            <a:ext cx="1852500" cy="18030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Insert headshot</a:t>
            </a:r>
            <a:endParaRPr b="0" i="0" sz="1400" u="none" cap="none" strike="noStrike">
              <a:solidFill>
                <a:srgbClr val="000000"/>
              </a:solidFill>
              <a:latin typeface="Arial"/>
              <a:ea typeface="Arial"/>
              <a:cs typeface="Arial"/>
              <a:sym typeface="Arial"/>
            </a:endParaRPr>
          </a:p>
        </p:txBody>
      </p:sp>
      <p:sp>
        <p:nvSpPr>
          <p:cNvPr id="593" name="Google Shape;593;p66"/>
          <p:cNvSpPr txBox="1"/>
          <p:nvPr/>
        </p:nvSpPr>
        <p:spPr>
          <a:xfrm>
            <a:off x="-76212" y="36688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Maeve Coogan</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Marketing Major &amp; MIS Minor</a:t>
            </a:r>
            <a:endParaRPr b="1" i="0" sz="1600" u="none" cap="none" strike="noStrike">
              <a:solidFill>
                <a:srgbClr val="000000"/>
              </a:solidFill>
              <a:latin typeface="Arial"/>
              <a:ea typeface="Arial"/>
              <a:cs typeface="Arial"/>
              <a:sym typeface="Arial"/>
            </a:endParaRPr>
          </a:p>
        </p:txBody>
      </p:sp>
      <p:pic>
        <p:nvPicPr>
          <p:cNvPr id="594" name="Google Shape;594;p66"/>
          <p:cNvPicPr preferRelativeResize="0"/>
          <p:nvPr/>
        </p:nvPicPr>
        <p:blipFill rotWithShape="1">
          <a:blip r:embed="rId4">
            <a:alphaModFix/>
          </a:blip>
          <a:srcRect b="0" l="16675" r="16675" t="0"/>
          <a:stretch/>
        </p:blipFill>
        <p:spPr>
          <a:xfrm>
            <a:off x="3239150" y="1003825"/>
            <a:ext cx="2689500" cy="2689500"/>
          </a:xfrm>
          <a:prstGeom prst="rect">
            <a:avLst/>
          </a:prstGeom>
          <a:noFill/>
          <a:ln>
            <a:noFill/>
          </a:ln>
        </p:spPr>
      </p:pic>
      <p:pic>
        <p:nvPicPr>
          <p:cNvPr id="595" name="Google Shape;595;p66"/>
          <p:cNvPicPr preferRelativeResize="0"/>
          <p:nvPr/>
        </p:nvPicPr>
        <p:blipFill rotWithShape="1">
          <a:blip r:embed="rId5">
            <a:alphaModFix/>
          </a:blip>
          <a:srcRect b="0" l="21268" r="20398" t="0"/>
          <a:stretch/>
        </p:blipFill>
        <p:spPr>
          <a:xfrm>
            <a:off x="253051" y="1003825"/>
            <a:ext cx="2789100" cy="2689500"/>
          </a:xfrm>
          <a:prstGeom prst="rect">
            <a:avLst/>
          </a:prstGeom>
          <a:noFill/>
          <a:ln>
            <a:noFill/>
          </a:ln>
        </p:spPr>
      </p:pic>
      <p:pic>
        <p:nvPicPr>
          <p:cNvPr id="596" name="Google Shape;596;p66"/>
          <p:cNvPicPr preferRelativeResize="0"/>
          <p:nvPr/>
        </p:nvPicPr>
        <p:blipFill rotWithShape="1">
          <a:blip r:embed="rId6">
            <a:alphaModFix/>
          </a:blip>
          <a:srcRect b="0" l="9915" r="18798" t="0"/>
          <a:stretch/>
        </p:blipFill>
        <p:spPr>
          <a:xfrm>
            <a:off x="6048400" y="1003825"/>
            <a:ext cx="2876452" cy="2689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602" name="Google Shape;602;p67"/>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603" name="Google Shape;603;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pic>
        <p:nvPicPr>
          <p:cNvPr id="604" name="Google Shape;604;p67"/>
          <p:cNvPicPr preferRelativeResize="0"/>
          <p:nvPr/>
        </p:nvPicPr>
        <p:blipFill rotWithShape="1">
          <a:blip r:embed="rId3">
            <a:alphaModFix/>
          </a:blip>
          <a:srcRect b="10321" l="0" r="0" t="0"/>
          <a:stretch/>
        </p:blipFill>
        <p:spPr>
          <a:xfrm>
            <a:off x="163600" y="141783"/>
            <a:ext cx="8816798" cy="44475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68"/>
          <p:cNvPicPr preferRelativeResize="0"/>
          <p:nvPr/>
        </p:nvPicPr>
        <p:blipFill rotWithShape="1">
          <a:blip r:embed="rId3">
            <a:alphaModFix/>
          </a:blip>
          <a:srcRect b="8642" l="0" r="0" t="0"/>
          <a:stretch/>
        </p:blipFill>
        <p:spPr>
          <a:xfrm>
            <a:off x="0" y="0"/>
            <a:ext cx="9144000" cy="46984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9"/>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69"/>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617" name="Google Shape;617;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|2</a:t>
            </a:r>
            <a:endParaRPr/>
          </a:p>
        </p:txBody>
      </p:sp>
      <p:sp>
        <p:nvSpPr>
          <p:cNvPr id="618" name="Google Shape;618;p69"/>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Chapter Operations</a:t>
            </a:r>
            <a:endParaRPr b="0" i="0" sz="3400" u="none" cap="none" strike="noStrike">
              <a:solidFill>
                <a:srgbClr val="000000"/>
              </a:solidFill>
              <a:latin typeface="Oswald"/>
              <a:ea typeface="Oswald"/>
              <a:cs typeface="Oswald"/>
              <a:sym typeface="Oswald"/>
            </a:endParaRPr>
          </a:p>
        </p:txBody>
      </p:sp>
      <p:cxnSp>
        <p:nvCxnSpPr>
          <p:cNvPr id="619" name="Google Shape;619;p69"/>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620" name="Google Shape;620;p69"/>
          <p:cNvSpPr txBox="1"/>
          <p:nvPr/>
        </p:nvSpPr>
        <p:spPr>
          <a:xfrm>
            <a:off x="2905050" y="37049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Anjali Popli</a:t>
            </a:r>
            <a:endParaRPr b="1" i="0" sz="1800" u="none" cap="none" strike="noStrike">
              <a:solidFill>
                <a:srgbClr val="000000"/>
              </a:solidFill>
              <a:latin typeface="Arial"/>
              <a:ea typeface="Arial"/>
              <a:cs typeface="Arial"/>
              <a:sym typeface="Arial"/>
            </a:endParaRPr>
          </a:p>
          <a:p>
            <a:pPr indent="0" lvl="0" marL="0" rtl="0" algn="ctr">
              <a:spcBef>
                <a:spcPts val="0"/>
              </a:spcBef>
              <a:spcAft>
                <a:spcPts val="0"/>
              </a:spcAft>
              <a:buClr>
                <a:schemeClr val="dk1"/>
              </a:buClr>
              <a:buSzPts val="1600"/>
              <a:buFont typeface="Arial"/>
              <a:buNone/>
            </a:pPr>
            <a:r>
              <a:rPr b="1" lang="en" sz="1600">
                <a:solidFill>
                  <a:schemeClr val="dk1"/>
                </a:solidFill>
              </a:rPr>
              <a:t>Junior</a:t>
            </a:r>
            <a:endParaRPr b="1" i="0" sz="1600" u="none" cap="none" strike="noStrike">
              <a:solidFill>
                <a:srgbClr val="000000"/>
              </a:solidFill>
            </a:endParaRPr>
          </a:p>
          <a:p>
            <a:pPr indent="0" lvl="0" marL="0" marR="0" rtl="0" algn="ctr">
              <a:lnSpc>
                <a:spcPct val="100000"/>
              </a:lnSpc>
              <a:spcBef>
                <a:spcPts val="0"/>
              </a:spcBef>
              <a:spcAft>
                <a:spcPts val="0"/>
              </a:spcAft>
              <a:buClr>
                <a:srgbClr val="000000"/>
              </a:buClr>
              <a:buSzPts val="1600"/>
              <a:buFont typeface="Arial"/>
              <a:buNone/>
            </a:pPr>
            <a:r>
              <a:rPr b="1" lang="en" sz="1600"/>
              <a:t>Marketing Major, MIS Minor</a:t>
            </a:r>
            <a:endParaRPr b="1" i="0" sz="1600" u="none" cap="none" strike="noStrike">
              <a:solidFill>
                <a:srgbClr val="000000"/>
              </a:solidFil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621" name="Google Shape;621;p69"/>
          <p:cNvPicPr preferRelativeResize="0"/>
          <p:nvPr/>
        </p:nvPicPr>
        <p:blipFill rotWithShape="1">
          <a:blip r:embed="rId3">
            <a:alphaModFix/>
          </a:blip>
          <a:srcRect b="0" l="23124" r="23124" t="0"/>
          <a:stretch/>
        </p:blipFill>
        <p:spPr>
          <a:xfrm>
            <a:off x="3319588" y="1134512"/>
            <a:ext cx="2504822" cy="26213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0"/>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629" name="Google Shape;629;p70"/>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630" name="Google Shape;630;p70"/>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How to Join TU-AMA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
        <p:nvSpPr>
          <p:cNvPr id="631" name="Google Shape;631;p70"/>
          <p:cNvSpPr txBox="1"/>
          <p:nvPr/>
        </p:nvSpPr>
        <p:spPr>
          <a:xfrm>
            <a:off x="1088400" y="1043740"/>
            <a:ext cx="7581900" cy="765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Fill out TU-AMA Application</a:t>
            </a:r>
            <a:r>
              <a:rPr b="1" i="0" lang="en" sz="1800" u="none" cap="none" strike="noStrike">
                <a:solidFill>
                  <a:srgbClr val="000000"/>
                </a:solidFill>
                <a:latin typeface="Arial"/>
                <a:ea typeface="Arial"/>
                <a:cs typeface="Arial"/>
                <a:sym typeface="Arial"/>
              </a:rPr>
              <a:t> </a:t>
            </a:r>
            <a:endParaRPr b="1" i="0" sz="18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Visit tuowlsama.org/join and complete the electronic chapter application</a:t>
            </a:r>
            <a:endParaRPr b="0" i="0" sz="1600" u="none" cap="none" strike="noStrike">
              <a:solidFill>
                <a:srgbClr val="000000"/>
              </a:solidFill>
              <a:latin typeface="Arial"/>
              <a:ea typeface="Arial"/>
              <a:cs typeface="Arial"/>
              <a:sym typeface="Arial"/>
            </a:endParaRPr>
          </a:p>
        </p:txBody>
      </p:sp>
      <p:pic>
        <p:nvPicPr>
          <p:cNvPr id="632" name="Google Shape;632;p70"/>
          <p:cNvPicPr preferRelativeResize="0"/>
          <p:nvPr/>
        </p:nvPicPr>
        <p:blipFill rotWithShape="1">
          <a:blip r:embed="rId3">
            <a:alphaModFix amt="9000"/>
          </a:blip>
          <a:srcRect b="36478" l="1886" r="50603" t="36353"/>
          <a:stretch/>
        </p:blipFill>
        <p:spPr>
          <a:xfrm>
            <a:off x="174425" y="1490550"/>
            <a:ext cx="8795150" cy="2827050"/>
          </a:xfrm>
          <a:prstGeom prst="rect">
            <a:avLst/>
          </a:prstGeom>
          <a:noFill/>
          <a:ln>
            <a:noFill/>
          </a:ln>
        </p:spPr>
      </p:pic>
      <p:sp>
        <p:nvSpPr>
          <p:cNvPr id="633" name="Google Shape;633;p70"/>
          <p:cNvSpPr txBox="1"/>
          <p:nvPr/>
        </p:nvSpPr>
        <p:spPr>
          <a:xfrm>
            <a:off x="1088400" y="1900963"/>
            <a:ext cx="7581900" cy="10020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Become a National Member</a:t>
            </a:r>
            <a:endParaRPr b="1" i="0" sz="25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Go to ama.org, click the menu on the right, and click “Join AMA” </a:t>
            </a:r>
            <a:endParaRPr b="0" i="0" sz="1600" u="none" cap="none" strike="noStrike">
              <a:solidFill>
                <a:schemeClr val="dk1"/>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Purchase your National AMA “Undergrad Student Membership” and pay $29</a:t>
            </a:r>
            <a:r>
              <a:rPr b="0" i="0" lang="en" sz="1600" u="none" cap="none" strike="noStrike">
                <a:solidFill>
                  <a:schemeClr val="dk1"/>
                </a:solidFill>
                <a:highlight>
                  <a:srgbClr val="FFFF00"/>
                </a:highlight>
                <a:latin typeface="Arial"/>
                <a:ea typeface="Arial"/>
                <a:cs typeface="Arial"/>
                <a:sym typeface="Arial"/>
              </a:rPr>
              <a:t> </a:t>
            </a:r>
            <a:endParaRPr b="1" i="0" sz="2500" u="none" cap="none" strike="noStrike">
              <a:solidFill>
                <a:srgbClr val="000000"/>
              </a:solidFill>
              <a:highlight>
                <a:srgbClr val="FFFF00"/>
              </a:highlight>
              <a:latin typeface="Arial"/>
              <a:ea typeface="Arial"/>
              <a:cs typeface="Arial"/>
              <a:sym typeface="Arial"/>
            </a:endParaRPr>
          </a:p>
        </p:txBody>
      </p:sp>
      <p:sp>
        <p:nvSpPr>
          <p:cNvPr id="634" name="Google Shape;634;p70"/>
          <p:cNvSpPr txBox="1"/>
          <p:nvPr/>
        </p:nvSpPr>
        <p:spPr>
          <a:xfrm>
            <a:off x="1088400" y="4416475"/>
            <a:ext cx="7581900" cy="765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Pay Dues </a:t>
            </a:r>
            <a:endParaRPr b="1" i="0" sz="25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Venmo (@</a:t>
            </a:r>
            <a:r>
              <a:rPr lang="en" sz="1600"/>
              <a:t>tuowlsama</a:t>
            </a:r>
            <a:r>
              <a:rPr b="0" i="0" lang="en" sz="1600" u="none" cap="none" strike="noStrike">
                <a:solidFill>
                  <a:srgbClr val="000000"/>
                </a:solidFill>
                <a:latin typeface="Arial"/>
                <a:ea typeface="Arial"/>
                <a:cs typeface="Arial"/>
                <a:sym typeface="Arial"/>
              </a:rPr>
              <a:t>) / Credit/Debit to PayPal (owlsama@gmail.com)</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Check to “Temple University American Marketing Association”  </a:t>
            </a:r>
            <a:endParaRPr b="0" i="0" sz="1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cxnSp>
        <p:nvCxnSpPr>
          <p:cNvPr id="635" name="Google Shape;635;p70"/>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636" name="Google Shape;636;p70"/>
          <p:cNvSpPr/>
          <p:nvPr/>
        </p:nvSpPr>
        <p:spPr>
          <a:xfrm>
            <a:off x="253050" y="380552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Montserrat"/>
                <a:ea typeface="Montserrat"/>
                <a:cs typeface="Montserrat"/>
                <a:sym typeface="Montserrat"/>
              </a:rPr>
              <a:t>4</a:t>
            </a:r>
            <a:endParaRPr b="1" i="0" sz="3600" u="none" cap="none" strike="noStrike">
              <a:solidFill>
                <a:srgbClr val="000000"/>
              </a:solidFill>
              <a:latin typeface="Montserrat"/>
              <a:ea typeface="Montserrat"/>
              <a:cs typeface="Montserrat"/>
              <a:sym typeface="Montserrat"/>
            </a:endParaRPr>
          </a:p>
        </p:txBody>
      </p:sp>
      <p:sp>
        <p:nvSpPr>
          <p:cNvPr id="637" name="Google Shape;637;p70"/>
          <p:cNvSpPr txBox="1"/>
          <p:nvPr/>
        </p:nvSpPr>
        <p:spPr>
          <a:xfrm>
            <a:off x="1088400" y="2905525"/>
            <a:ext cx="8055600" cy="765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Get Approval </a:t>
            </a:r>
            <a:endParaRPr b="1" i="0" sz="25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rgbClr val="000000"/>
              </a:buClr>
              <a:buSzPts val="1600"/>
              <a:buFont typeface="Arial"/>
              <a:buChar char="●"/>
            </a:pPr>
            <a:r>
              <a:rPr b="0" i="0" lang="en" sz="1600" u="none" cap="none" strike="noStrike">
                <a:solidFill>
                  <a:schemeClr val="dk1"/>
                </a:solidFill>
                <a:latin typeface="Arial"/>
                <a:ea typeface="Arial"/>
                <a:cs typeface="Arial"/>
                <a:sym typeface="Arial"/>
              </a:rPr>
              <a:t>Forward the confirmation email or send a screenshot to </a:t>
            </a:r>
            <a:r>
              <a:rPr lang="en" sz="1600" u="sng">
                <a:solidFill>
                  <a:srgbClr val="4A86E8"/>
                </a:solidFill>
              </a:rPr>
              <a:t>elenarossetti@temple.edu</a:t>
            </a:r>
            <a:endParaRPr b="0" i="0" sz="1600" u="sng" cap="none" strike="noStrike">
              <a:solidFill>
                <a:srgbClr val="4A86E8"/>
              </a:solidFill>
              <a:latin typeface="Arial"/>
              <a:ea typeface="Arial"/>
              <a:cs typeface="Arial"/>
              <a:sym typeface="Arial"/>
            </a:endParaRPr>
          </a:p>
        </p:txBody>
      </p:sp>
      <p:sp>
        <p:nvSpPr>
          <p:cNvPr id="638" name="Google Shape;638;p70"/>
          <p:cNvSpPr/>
          <p:nvPr/>
        </p:nvSpPr>
        <p:spPr>
          <a:xfrm>
            <a:off x="253050" y="102617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Montserrat"/>
                <a:ea typeface="Montserrat"/>
                <a:cs typeface="Montserrat"/>
                <a:sym typeface="Montserrat"/>
              </a:rPr>
              <a:t>  </a:t>
            </a:r>
            <a:r>
              <a:rPr b="1" i="0" lang="en" sz="3600" u="none" cap="none" strike="noStrike">
                <a:solidFill>
                  <a:srgbClr val="000000"/>
                </a:solidFill>
                <a:latin typeface="Montserrat"/>
                <a:ea typeface="Montserrat"/>
                <a:cs typeface="Montserrat"/>
                <a:sym typeface="Montserrat"/>
              </a:rPr>
              <a:t>1</a:t>
            </a:r>
            <a:endParaRPr b="1" i="0" sz="3600" u="none" cap="none" strike="noStrike">
              <a:solidFill>
                <a:srgbClr val="000000"/>
              </a:solidFill>
              <a:latin typeface="Montserrat"/>
              <a:ea typeface="Montserrat"/>
              <a:cs typeface="Montserrat"/>
              <a:sym typeface="Montserrat"/>
            </a:endParaRPr>
          </a:p>
        </p:txBody>
      </p:sp>
      <p:sp>
        <p:nvSpPr>
          <p:cNvPr id="639" name="Google Shape;639;p70"/>
          <p:cNvSpPr/>
          <p:nvPr/>
        </p:nvSpPr>
        <p:spPr>
          <a:xfrm>
            <a:off x="253050" y="188837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 </a:t>
            </a:r>
            <a:r>
              <a:rPr b="1" i="0" lang="en" sz="3600" u="none" cap="none" strike="noStrike">
                <a:solidFill>
                  <a:srgbClr val="000000"/>
                </a:solidFill>
                <a:latin typeface="Montserrat"/>
                <a:ea typeface="Montserrat"/>
                <a:cs typeface="Montserrat"/>
                <a:sym typeface="Montserrat"/>
              </a:rPr>
              <a:t>2</a:t>
            </a:r>
            <a:endParaRPr b="1" i="0" sz="3600" u="none" cap="none" strike="noStrike">
              <a:solidFill>
                <a:srgbClr val="000000"/>
              </a:solidFill>
              <a:latin typeface="Montserrat"/>
              <a:ea typeface="Montserrat"/>
              <a:cs typeface="Montserrat"/>
              <a:sym typeface="Montserrat"/>
            </a:endParaRPr>
          </a:p>
        </p:txBody>
      </p:sp>
      <p:sp>
        <p:nvSpPr>
          <p:cNvPr id="640" name="Google Shape;640;p70"/>
          <p:cNvSpPr/>
          <p:nvPr/>
        </p:nvSpPr>
        <p:spPr>
          <a:xfrm>
            <a:off x="253050" y="290297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 </a:t>
            </a:r>
            <a:r>
              <a:rPr b="1" i="0" lang="en" sz="3600" u="none" cap="none" strike="noStrike">
                <a:solidFill>
                  <a:srgbClr val="000000"/>
                </a:solidFill>
                <a:latin typeface="Montserrat"/>
                <a:ea typeface="Montserrat"/>
                <a:cs typeface="Montserrat"/>
                <a:sym typeface="Montserrat"/>
              </a:rPr>
              <a:t>3</a:t>
            </a:r>
            <a:endParaRPr b="1" i="0" sz="3600" u="none" cap="none" strike="noStrike">
              <a:solidFill>
                <a:srgbClr val="000000"/>
              </a:solidFill>
              <a:latin typeface="Montserrat"/>
              <a:ea typeface="Montserrat"/>
              <a:cs typeface="Montserrat"/>
              <a:sym typeface="Montserrat"/>
            </a:endParaRPr>
          </a:p>
        </p:txBody>
      </p:sp>
      <p:sp>
        <p:nvSpPr>
          <p:cNvPr id="641" name="Google Shape;641;p70"/>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*Must be completed in order*</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1"/>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1"/>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649" name="Google Shape;649;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650" name="Google Shape;650;p71"/>
          <p:cNvSpPr txBox="1"/>
          <p:nvPr/>
        </p:nvSpPr>
        <p:spPr>
          <a:xfrm>
            <a:off x="0" y="2576150"/>
            <a:ext cx="9144000" cy="138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Deadline:</a:t>
            </a:r>
            <a:endParaRPr b="1" i="0" sz="3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5000"/>
              <a:buFont typeface="Arial"/>
              <a:buNone/>
            </a:pPr>
            <a:r>
              <a:rPr b="0" i="0" lang="en" sz="5000" u="none" cap="none" strike="noStrike">
                <a:solidFill>
                  <a:srgbClr val="000000"/>
                </a:solidFill>
                <a:latin typeface="Montserrat"/>
                <a:ea typeface="Montserrat"/>
                <a:cs typeface="Montserrat"/>
                <a:sym typeface="Montserrat"/>
              </a:rPr>
              <a:t>Friday, </a:t>
            </a:r>
            <a:r>
              <a:rPr lang="en" sz="5000">
                <a:latin typeface="Montserrat"/>
                <a:ea typeface="Montserrat"/>
                <a:cs typeface="Montserrat"/>
                <a:sym typeface="Montserrat"/>
              </a:rPr>
              <a:t>September</a:t>
            </a:r>
            <a:r>
              <a:rPr b="0" i="0" lang="en" sz="5000" u="none" cap="none" strike="noStrike">
                <a:solidFill>
                  <a:srgbClr val="000000"/>
                </a:solidFill>
                <a:latin typeface="Montserrat"/>
                <a:ea typeface="Montserrat"/>
                <a:cs typeface="Montserrat"/>
                <a:sym typeface="Montserrat"/>
              </a:rPr>
              <a:t> </a:t>
            </a:r>
            <a:r>
              <a:rPr lang="en" sz="5000">
                <a:latin typeface="Montserrat"/>
                <a:ea typeface="Montserrat"/>
                <a:cs typeface="Montserrat"/>
                <a:sym typeface="Montserrat"/>
              </a:rPr>
              <a:t>30</a:t>
            </a:r>
            <a:r>
              <a:rPr b="0" i="0" lang="en" sz="5000" u="none" cap="none" strike="noStrike">
                <a:solidFill>
                  <a:srgbClr val="000000"/>
                </a:solidFill>
                <a:latin typeface="Montserrat"/>
                <a:ea typeface="Montserrat"/>
                <a:cs typeface="Montserrat"/>
                <a:sym typeface="Montserrat"/>
              </a:rPr>
              <a:t>th</a:t>
            </a:r>
            <a:endParaRPr b="0" i="0" sz="5000" u="none" cap="none" strike="noStrike">
              <a:solidFill>
                <a:srgbClr val="000000"/>
              </a:solidFill>
              <a:latin typeface="Montserrat"/>
              <a:ea typeface="Montserrat"/>
              <a:cs typeface="Montserrat"/>
              <a:sym typeface="Montserrat"/>
            </a:endParaRPr>
          </a:p>
        </p:txBody>
      </p:sp>
      <p:cxnSp>
        <p:nvCxnSpPr>
          <p:cNvPr id="651" name="Google Shape;651;p71"/>
          <p:cNvCxnSpPr/>
          <p:nvPr/>
        </p:nvCxnSpPr>
        <p:spPr>
          <a:xfrm flipH="1" rot="10800000">
            <a:off x="303300" y="2473813"/>
            <a:ext cx="8537400" cy="8100"/>
          </a:xfrm>
          <a:prstGeom prst="straightConnector1">
            <a:avLst/>
          </a:prstGeom>
          <a:noFill/>
          <a:ln cap="flat" cmpd="sng" w="28575">
            <a:solidFill>
              <a:srgbClr val="000000"/>
            </a:solidFill>
            <a:prstDash val="solid"/>
            <a:round/>
            <a:headEnd len="sm" w="sm" type="none"/>
            <a:tailEnd len="sm" w="sm" type="none"/>
          </a:ln>
        </p:spPr>
      </p:cxnSp>
      <p:sp>
        <p:nvSpPr>
          <p:cNvPr id="652" name="Google Shape;652;p71"/>
          <p:cNvSpPr txBox="1"/>
          <p:nvPr/>
        </p:nvSpPr>
        <p:spPr>
          <a:xfrm>
            <a:off x="2286000" y="-68350"/>
            <a:ext cx="4572000" cy="264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4000"/>
              <a:buFont typeface="Arial"/>
              <a:buNone/>
            </a:pPr>
            <a:r>
              <a:rPr b="1" i="0" lang="en" sz="4000" u="none" cap="none" strike="noStrike">
                <a:solidFill>
                  <a:srgbClr val="000000"/>
                </a:solidFill>
                <a:latin typeface="Montserrat"/>
                <a:ea typeface="Montserrat"/>
                <a:cs typeface="Montserrat"/>
                <a:sym typeface="Montserrat"/>
              </a:rPr>
              <a:t>Chapter Dues:</a:t>
            </a:r>
            <a:endParaRPr b="1" i="0" sz="4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rPr b="0" i="0" lang="en" sz="4000" u="none" cap="none" strike="noStrike">
                <a:solidFill>
                  <a:srgbClr val="000000"/>
                </a:solidFill>
                <a:latin typeface="Montserrat"/>
                <a:ea typeface="Montserrat"/>
                <a:cs typeface="Montserrat"/>
                <a:sym typeface="Montserrat"/>
              </a:rPr>
              <a:t>Semester – $</a:t>
            </a:r>
            <a:r>
              <a:rPr lang="en" sz="4000">
                <a:latin typeface="Montserrat"/>
                <a:ea typeface="Montserrat"/>
                <a:cs typeface="Montserrat"/>
                <a:sym typeface="Montserrat"/>
              </a:rPr>
              <a:t>30</a:t>
            </a:r>
            <a:endParaRPr b="0" i="0" sz="4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rPr b="0" i="0" lang="en" sz="4000" u="none" cap="none" strike="noStrike">
                <a:solidFill>
                  <a:srgbClr val="000000"/>
                </a:solidFill>
                <a:latin typeface="Montserrat"/>
                <a:ea typeface="Montserrat"/>
                <a:cs typeface="Montserrat"/>
                <a:sym typeface="Montserrat"/>
              </a:rPr>
              <a:t>Year – $</a:t>
            </a:r>
            <a:r>
              <a:rPr lang="en" sz="4000">
                <a:latin typeface="Montserrat"/>
                <a:ea typeface="Montserrat"/>
                <a:cs typeface="Montserrat"/>
                <a:sym typeface="Montserrat"/>
              </a:rPr>
              <a:t>55</a:t>
            </a:r>
            <a:endParaRPr b="0" i="0" sz="4000" u="none" cap="none" strike="noStrike">
              <a:solidFill>
                <a:srgbClr val="000000"/>
              </a:solidFill>
              <a:latin typeface="Montserrat"/>
              <a:ea typeface="Montserrat"/>
              <a:cs typeface="Montserrat"/>
              <a:sym typeface="Montserrat"/>
            </a:endParaRPr>
          </a:p>
        </p:txBody>
      </p:sp>
      <p:sp>
        <p:nvSpPr>
          <p:cNvPr id="653" name="Google Shape;653;p71"/>
          <p:cNvSpPr txBox="1"/>
          <p:nvPr/>
        </p:nvSpPr>
        <p:spPr>
          <a:xfrm>
            <a:off x="1619100" y="4053975"/>
            <a:ext cx="5905800" cy="589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Please consider adding an additional $5 to your dues to donate to our Charity of Choice (</a:t>
            </a:r>
            <a:r>
              <a:rPr b="1" lang="en">
                <a:latin typeface="Montserrat"/>
                <a:ea typeface="Montserrat"/>
                <a:cs typeface="Montserrat"/>
                <a:sym typeface="Montserrat"/>
              </a:rPr>
              <a:t>Grace Cafe)</a:t>
            </a:r>
            <a:r>
              <a:rPr b="1" i="0" lang="en" sz="1400" u="none" cap="none" strike="noStrike">
                <a:solidFill>
                  <a:srgbClr val="000000"/>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654" name="Google Shape;654;p71"/>
          <p:cNvSpPr/>
          <p:nvPr/>
        </p:nvSpPr>
        <p:spPr>
          <a:xfrm>
            <a:off x="7052200" y="347875"/>
            <a:ext cx="1821600" cy="48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Office: Alter 502c</a:t>
            </a:r>
            <a:endParaRPr b="1" i="0" sz="1400" u="none" cap="none" strike="noStrike">
              <a:solidFill>
                <a:schemeClr val="dk1"/>
              </a:solidFill>
              <a:latin typeface="Montserrat"/>
              <a:ea typeface="Montserrat"/>
              <a:cs typeface="Montserrat"/>
              <a:sym typeface="Montserrat"/>
            </a:endParaRPr>
          </a:p>
        </p:txBody>
      </p:sp>
      <p:sp>
        <p:nvSpPr>
          <p:cNvPr id="655" name="Google Shape;655;p71"/>
          <p:cNvSpPr txBox="1"/>
          <p:nvPr/>
        </p:nvSpPr>
        <p:spPr>
          <a:xfrm>
            <a:off x="222150" y="1331400"/>
            <a:ext cx="2136600" cy="621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2400"/>
              <a:t>@tuowlsama</a:t>
            </a:r>
            <a:endParaRPr b="1" sz="2400"/>
          </a:p>
        </p:txBody>
      </p:sp>
      <p:pic>
        <p:nvPicPr>
          <p:cNvPr id="656" name="Google Shape;656;p71"/>
          <p:cNvPicPr preferRelativeResize="0"/>
          <p:nvPr/>
        </p:nvPicPr>
        <p:blipFill>
          <a:blip r:embed="rId3">
            <a:alphaModFix/>
          </a:blip>
          <a:stretch>
            <a:fillRect/>
          </a:stretch>
        </p:blipFill>
        <p:spPr>
          <a:xfrm>
            <a:off x="762100" y="409475"/>
            <a:ext cx="1056700" cy="1056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72"/>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2"/>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664" name="Google Shape;664;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
              <a:t>| </a:t>
            </a:r>
            <a:fld id="{00000000-1234-1234-1234-123412341234}" type="slidenum">
              <a:rPr lang="en"/>
              <a:t>‹#›</a:t>
            </a:fld>
            <a:endParaRPr/>
          </a:p>
        </p:txBody>
      </p:sp>
      <p:sp>
        <p:nvSpPr>
          <p:cNvPr id="665" name="Google Shape;665;p72"/>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Citizenship Point Program </a:t>
            </a:r>
            <a:endParaRPr b="0" i="0" sz="3400" u="none" cap="none" strike="noStrike">
              <a:solidFill>
                <a:srgbClr val="000000"/>
              </a:solidFill>
              <a:latin typeface="Oswald"/>
              <a:ea typeface="Oswald"/>
              <a:cs typeface="Oswald"/>
              <a:sym typeface="Oswald"/>
            </a:endParaRPr>
          </a:p>
        </p:txBody>
      </p:sp>
      <p:cxnSp>
        <p:nvCxnSpPr>
          <p:cNvPr id="666" name="Google Shape;666;p72"/>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pic>
        <p:nvPicPr>
          <p:cNvPr id="667" name="Google Shape;667;p72"/>
          <p:cNvPicPr preferRelativeResize="0"/>
          <p:nvPr/>
        </p:nvPicPr>
        <p:blipFill rotWithShape="1">
          <a:blip r:embed="rId3">
            <a:alphaModFix/>
          </a:blip>
          <a:srcRect b="0" l="0" r="0" t="0"/>
          <a:stretch/>
        </p:blipFill>
        <p:spPr>
          <a:xfrm>
            <a:off x="327563" y="952100"/>
            <a:ext cx="8488875" cy="35549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7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675" name="Google Shape;675;p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676" name="Google Shape;676;p7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Citizenship Point </a:t>
            </a:r>
            <a:r>
              <a:rPr lang="en" sz="3400">
                <a:latin typeface="Oswald"/>
                <a:ea typeface="Oswald"/>
                <a:cs typeface="Oswald"/>
                <a:sym typeface="Oswald"/>
              </a:rPr>
              <a:t>Incentives</a:t>
            </a:r>
            <a:endParaRPr b="0" i="0" sz="3400" u="none" cap="none" strike="noStrike">
              <a:solidFill>
                <a:srgbClr val="000000"/>
              </a:solidFill>
              <a:latin typeface="Oswald"/>
              <a:ea typeface="Oswald"/>
              <a:cs typeface="Oswald"/>
              <a:sym typeface="Oswald"/>
            </a:endParaRPr>
          </a:p>
        </p:txBody>
      </p:sp>
      <p:cxnSp>
        <p:nvCxnSpPr>
          <p:cNvPr id="677" name="Google Shape;677;p7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678" name="Google Shape;678;p73"/>
          <p:cNvSpPr txBox="1"/>
          <p:nvPr/>
        </p:nvSpPr>
        <p:spPr>
          <a:xfrm>
            <a:off x="287975" y="1091400"/>
            <a:ext cx="78765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000">
                <a:solidFill>
                  <a:srgbClr val="937331"/>
                </a:solidFill>
              </a:rPr>
              <a:t>Bronze</a:t>
            </a:r>
            <a:endParaRPr b="1" sz="2000">
              <a:solidFill>
                <a:srgbClr val="937331"/>
              </a:solidFill>
            </a:endParaRPr>
          </a:p>
          <a:p>
            <a:pPr indent="-355600" lvl="0" marL="457200" marR="0" rtl="0" algn="l">
              <a:lnSpc>
                <a:spcPct val="100000"/>
              </a:lnSpc>
              <a:spcBef>
                <a:spcPts val="0"/>
              </a:spcBef>
              <a:spcAft>
                <a:spcPts val="0"/>
              </a:spcAft>
              <a:buClr>
                <a:schemeClr val="dk1"/>
              </a:buClr>
              <a:buSzPts val="2000"/>
              <a:buChar char="●"/>
            </a:pPr>
            <a:r>
              <a:rPr lang="en" sz="2000">
                <a:solidFill>
                  <a:schemeClr val="dk1"/>
                </a:solidFill>
              </a:rPr>
              <a:t>Eligible for Member of the Month</a:t>
            </a:r>
            <a:endParaRPr sz="2000">
              <a:solidFill>
                <a:schemeClr val="dk1"/>
              </a:solidFill>
            </a:endParaRPr>
          </a:p>
          <a:p>
            <a:pPr indent="0" lvl="0" marL="0" marR="0" rtl="0" algn="l">
              <a:lnSpc>
                <a:spcPct val="100000"/>
              </a:lnSpc>
              <a:spcBef>
                <a:spcPts val="0"/>
              </a:spcBef>
              <a:spcAft>
                <a:spcPts val="0"/>
              </a:spcAft>
              <a:buNone/>
            </a:pPr>
            <a:r>
              <a:t/>
            </a:r>
            <a:endParaRPr b="1" sz="2000">
              <a:solidFill>
                <a:srgbClr val="B7B7B7"/>
              </a:solidFill>
            </a:endParaRPr>
          </a:p>
          <a:p>
            <a:pPr indent="0" lvl="0" marL="0" marR="0" rtl="0" algn="l">
              <a:lnSpc>
                <a:spcPct val="100000"/>
              </a:lnSpc>
              <a:spcBef>
                <a:spcPts val="0"/>
              </a:spcBef>
              <a:spcAft>
                <a:spcPts val="0"/>
              </a:spcAft>
              <a:buNone/>
            </a:pPr>
            <a:r>
              <a:rPr b="1" lang="en" sz="2000">
                <a:solidFill>
                  <a:srgbClr val="B7B7B7"/>
                </a:solidFill>
              </a:rPr>
              <a:t>Silver</a:t>
            </a:r>
            <a:endParaRPr b="1" sz="2000">
              <a:solidFill>
                <a:srgbClr val="B7B7B7"/>
              </a:solidFill>
            </a:endParaRPr>
          </a:p>
          <a:p>
            <a:pPr indent="-355600" lvl="0" marL="457200" marR="0" rtl="0" algn="l">
              <a:lnSpc>
                <a:spcPct val="100000"/>
              </a:lnSpc>
              <a:spcBef>
                <a:spcPts val="0"/>
              </a:spcBef>
              <a:spcAft>
                <a:spcPts val="0"/>
              </a:spcAft>
              <a:buSzPts val="2000"/>
              <a:buChar char="●"/>
            </a:pPr>
            <a:r>
              <a:rPr lang="en" sz="2000"/>
              <a:t>Write a Membership Monday Blog for the website and featured on social media</a:t>
            </a:r>
            <a:endParaRPr sz="2000"/>
          </a:p>
          <a:p>
            <a:pPr indent="0" lvl="0" marL="0" marR="0" rtl="0" algn="l">
              <a:lnSpc>
                <a:spcPct val="100000"/>
              </a:lnSpc>
              <a:spcBef>
                <a:spcPts val="0"/>
              </a:spcBef>
              <a:spcAft>
                <a:spcPts val="0"/>
              </a:spcAft>
              <a:buNone/>
            </a:pPr>
            <a:r>
              <a:rPr b="1" lang="en" sz="2000">
                <a:solidFill>
                  <a:srgbClr val="F1C232"/>
                </a:solidFill>
              </a:rPr>
              <a:t>Gold</a:t>
            </a:r>
            <a:endParaRPr b="1" sz="2000">
              <a:solidFill>
                <a:srgbClr val="F1C232"/>
              </a:solidFill>
            </a:endParaRPr>
          </a:p>
          <a:p>
            <a:pPr indent="-355600" lvl="0" marL="457200" rtl="0" algn="l">
              <a:spcBef>
                <a:spcPts val="0"/>
              </a:spcBef>
              <a:spcAft>
                <a:spcPts val="0"/>
              </a:spcAft>
              <a:buSzPts val="2000"/>
              <a:buChar char="●"/>
            </a:pPr>
            <a:r>
              <a:rPr lang="en" sz="2000"/>
              <a:t>Sit-in on an Executive Board meeting </a:t>
            </a:r>
            <a:endParaRPr sz="2000"/>
          </a:p>
          <a:p>
            <a:pPr indent="-355600" lvl="0" marL="457200" rtl="0" algn="l">
              <a:spcBef>
                <a:spcPts val="0"/>
              </a:spcBef>
              <a:spcAft>
                <a:spcPts val="0"/>
              </a:spcAft>
              <a:buSzPts val="2000"/>
              <a:buChar char="●"/>
            </a:pPr>
            <a:r>
              <a:rPr lang="en" sz="2000"/>
              <a:t>Apply to be an Executive Board member</a:t>
            </a:r>
            <a:endParaRPr sz="2000"/>
          </a:p>
          <a:p>
            <a:pPr indent="-355600" lvl="0" marL="457200" rtl="0" algn="l">
              <a:spcBef>
                <a:spcPts val="0"/>
              </a:spcBef>
              <a:spcAft>
                <a:spcPts val="0"/>
              </a:spcAft>
              <a:buSzPts val="2000"/>
              <a:buChar char="●"/>
            </a:pPr>
            <a:r>
              <a:rPr lang="en" sz="2000"/>
              <a:t>Apply to attend AMAICC</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1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74"/>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74"/>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686" name="Google Shape;686;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sp>
        <p:nvSpPr>
          <p:cNvPr id="687" name="Google Shape;687;p74"/>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Mentorship Program</a:t>
            </a:r>
            <a:endParaRPr b="0" i="0" sz="3400" u="none" cap="none" strike="noStrike">
              <a:solidFill>
                <a:srgbClr val="000000"/>
              </a:solidFill>
              <a:latin typeface="Oswald"/>
              <a:ea typeface="Oswald"/>
              <a:cs typeface="Oswald"/>
              <a:sym typeface="Oswald"/>
            </a:endParaRPr>
          </a:p>
        </p:txBody>
      </p:sp>
      <p:cxnSp>
        <p:nvCxnSpPr>
          <p:cNvPr id="688" name="Google Shape;688;p74"/>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689" name="Google Shape;689;p74"/>
          <p:cNvSpPr txBox="1"/>
          <p:nvPr/>
        </p:nvSpPr>
        <p:spPr>
          <a:xfrm>
            <a:off x="287975" y="1091388"/>
            <a:ext cx="4284000" cy="3153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SzPts val="2000"/>
              <a:buChar char="●"/>
            </a:pPr>
            <a:r>
              <a:rPr lang="en" sz="2000"/>
              <a:t>General body members are paired with an executive board director</a:t>
            </a:r>
            <a:endParaRPr sz="2000"/>
          </a:p>
          <a:p>
            <a:pPr indent="-355600" lvl="0" marL="457200" marR="0" rtl="0" algn="l">
              <a:lnSpc>
                <a:spcPct val="100000"/>
              </a:lnSpc>
              <a:spcBef>
                <a:spcPts val="0"/>
              </a:spcBef>
              <a:spcAft>
                <a:spcPts val="0"/>
              </a:spcAft>
              <a:buSzPts val="2000"/>
              <a:buChar char="●"/>
            </a:pPr>
            <a:r>
              <a:rPr lang="en" sz="2000"/>
              <a:t>Opportunity to work on your personal and professional goals </a:t>
            </a:r>
            <a:endParaRPr sz="2000"/>
          </a:p>
          <a:p>
            <a:pPr indent="-355600" lvl="0" marL="457200" marR="0" rtl="0" algn="l">
              <a:lnSpc>
                <a:spcPct val="100000"/>
              </a:lnSpc>
              <a:spcBef>
                <a:spcPts val="0"/>
              </a:spcBef>
              <a:spcAft>
                <a:spcPts val="0"/>
              </a:spcAft>
              <a:buSzPts val="2000"/>
              <a:buChar char="●"/>
            </a:pPr>
            <a:r>
              <a:rPr lang="en" sz="2000"/>
              <a:t>Ability to learn skills such as LinkedIn, Resume Building, Graphic Design, Personal Branding, etc.</a:t>
            </a:r>
            <a:endParaRPr sz="2000"/>
          </a:p>
          <a:p>
            <a:pPr indent="-355600" lvl="0" marL="457200" rtl="0" algn="l">
              <a:spcBef>
                <a:spcPts val="0"/>
              </a:spcBef>
              <a:spcAft>
                <a:spcPts val="0"/>
              </a:spcAft>
              <a:buSzPts val="2000"/>
              <a:buChar char="●"/>
            </a:pPr>
            <a:r>
              <a:rPr lang="en" sz="2000">
                <a:solidFill>
                  <a:schemeClr val="dk1"/>
                </a:solidFill>
              </a:rPr>
              <a:t>Sign ups are on a rolling basis</a:t>
            </a:r>
            <a:endParaRPr sz="2000"/>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sz="1200"/>
          </a:p>
        </p:txBody>
      </p:sp>
      <p:pic>
        <p:nvPicPr>
          <p:cNvPr descr="IMG_4889.jpeg" id="690" name="Google Shape;690;p74"/>
          <p:cNvPicPr preferRelativeResize="0"/>
          <p:nvPr/>
        </p:nvPicPr>
        <p:blipFill rotWithShape="1">
          <a:blip r:embed="rId3">
            <a:alphaModFix/>
          </a:blip>
          <a:srcRect b="0" l="6135" r="5078" t="6147"/>
          <a:stretch/>
        </p:blipFill>
        <p:spPr>
          <a:xfrm>
            <a:off x="6666350" y="1137375"/>
            <a:ext cx="2181033" cy="2992525"/>
          </a:xfrm>
          <a:prstGeom prst="rect">
            <a:avLst/>
          </a:prstGeom>
          <a:noFill/>
          <a:ln>
            <a:noFill/>
          </a:ln>
        </p:spPr>
      </p:pic>
      <p:sp>
        <p:nvSpPr>
          <p:cNvPr id="691" name="Google Shape;691;p74"/>
          <p:cNvSpPr txBox="1"/>
          <p:nvPr/>
        </p:nvSpPr>
        <p:spPr>
          <a:xfrm>
            <a:off x="7144400" y="42010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*Must be a paid member</a:t>
            </a:r>
            <a:endParaRPr/>
          </a:p>
        </p:txBody>
      </p:sp>
      <p:pic>
        <p:nvPicPr>
          <p:cNvPr descr="IMG_5440_Original.jpg" id="692" name="Google Shape;692;p74"/>
          <p:cNvPicPr preferRelativeResize="0"/>
          <p:nvPr/>
        </p:nvPicPr>
        <p:blipFill rotWithShape="1">
          <a:blip r:embed="rId4">
            <a:alphaModFix/>
          </a:blip>
          <a:srcRect b="18685" l="0" r="0" t="0"/>
          <a:stretch/>
        </p:blipFill>
        <p:spPr>
          <a:xfrm>
            <a:off x="4788000" y="1137375"/>
            <a:ext cx="1749225" cy="1422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75"/>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700" name="Google Shape;700;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sp>
        <p:nvSpPr>
          <p:cNvPr id="701" name="Google Shape;701;p7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Social Events </a:t>
            </a:r>
            <a:endParaRPr b="0" i="0" sz="3400" u="none" cap="none" strike="noStrike">
              <a:solidFill>
                <a:srgbClr val="000000"/>
              </a:solidFill>
              <a:latin typeface="Oswald"/>
              <a:ea typeface="Oswald"/>
              <a:cs typeface="Oswald"/>
              <a:sym typeface="Oswald"/>
            </a:endParaRPr>
          </a:p>
        </p:txBody>
      </p:sp>
      <p:cxnSp>
        <p:nvCxnSpPr>
          <p:cNvPr id="702" name="Google Shape;702;p7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pic>
        <p:nvPicPr>
          <p:cNvPr id="703" name="Google Shape;703;p75"/>
          <p:cNvPicPr preferRelativeResize="0"/>
          <p:nvPr/>
        </p:nvPicPr>
        <p:blipFill rotWithShape="1">
          <a:blip r:embed="rId3">
            <a:alphaModFix/>
          </a:blip>
          <a:srcRect b="0" l="16891" r="5269" t="0"/>
          <a:stretch/>
        </p:blipFill>
        <p:spPr>
          <a:xfrm>
            <a:off x="151438" y="1629350"/>
            <a:ext cx="2309275" cy="2257501"/>
          </a:xfrm>
          <a:prstGeom prst="rect">
            <a:avLst/>
          </a:prstGeom>
          <a:noFill/>
          <a:ln>
            <a:noFill/>
          </a:ln>
        </p:spPr>
      </p:pic>
      <p:pic>
        <p:nvPicPr>
          <p:cNvPr id="704" name="Google Shape;704;p75"/>
          <p:cNvPicPr preferRelativeResize="0"/>
          <p:nvPr/>
        </p:nvPicPr>
        <p:blipFill rotWithShape="1">
          <a:blip r:embed="rId4">
            <a:alphaModFix/>
          </a:blip>
          <a:srcRect b="0" l="3156" r="2352" t="0"/>
          <a:stretch/>
        </p:blipFill>
        <p:spPr>
          <a:xfrm>
            <a:off x="2562325" y="1629350"/>
            <a:ext cx="3356534" cy="2257501"/>
          </a:xfrm>
          <a:prstGeom prst="rect">
            <a:avLst/>
          </a:prstGeom>
          <a:noFill/>
          <a:ln>
            <a:noFill/>
          </a:ln>
        </p:spPr>
      </p:pic>
      <p:pic>
        <p:nvPicPr>
          <p:cNvPr id="705" name="Google Shape;705;p75"/>
          <p:cNvPicPr preferRelativeResize="0"/>
          <p:nvPr/>
        </p:nvPicPr>
        <p:blipFill rotWithShape="1">
          <a:blip r:embed="rId5">
            <a:alphaModFix/>
          </a:blip>
          <a:srcRect b="0" l="13044" r="12755" t="0"/>
          <a:stretch/>
        </p:blipFill>
        <p:spPr>
          <a:xfrm>
            <a:off x="6020450" y="1629350"/>
            <a:ext cx="2978002" cy="225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55" name="Google Shape;255;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|2</a:t>
            </a:r>
            <a:endParaRPr/>
          </a:p>
        </p:txBody>
      </p:sp>
      <p:sp>
        <p:nvSpPr>
          <p:cNvPr id="256" name="Google Shape;256;p40"/>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Membership</a:t>
            </a:r>
            <a:endParaRPr b="0" i="0" sz="3400" u="none" cap="none" strike="noStrike">
              <a:solidFill>
                <a:srgbClr val="000000"/>
              </a:solidFill>
              <a:latin typeface="Oswald"/>
              <a:ea typeface="Oswald"/>
              <a:cs typeface="Oswald"/>
              <a:sym typeface="Oswald"/>
            </a:endParaRPr>
          </a:p>
        </p:txBody>
      </p:sp>
      <p:cxnSp>
        <p:nvCxnSpPr>
          <p:cNvPr id="257" name="Google Shape;257;p40"/>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58" name="Google Shape;258;p40"/>
          <p:cNvSpPr txBox="1"/>
          <p:nvPr/>
        </p:nvSpPr>
        <p:spPr>
          <a:xfrm>
            <a:off x="1047875" y="367970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Elena Rossetti</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a:t>
            </a:r>
            <a:endParaRPr b="1" i="0" sz="1600" u="none" cap="none" strike="noStrike">
              <a:solidFill>
                <a:srgbClr val="000000"/>
              </a:solidFill>
              <a:latin typeface="Arial"/>
              <a:ea typeface="Arial"/>
              <a:cs typeface="Arial"/>
              <a:sym typeface="Arial"/>
            </a:endParaRPr>
          </a:p>
        </p:txBody>
      </p:sp>
      <p:sp>
        <p:nvSpPr>
          <p:cNvPr id="259" name="Google Shape;259;p40"/>
          <p:cNvSpPr txBox="1"/>
          <p:nvPr/>
        </p:nvSpPr>
        <p:spPr>
          <a:xfrm>
            <a:off x="4949075" y="367970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Juliette Plummer</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600">
                <a:solidFill>
                  <a:schemeClr val="dk1"/>
                </a:solidFill>
              </a:rPr>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Marketing Major &amp; MIS Minor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260" name="Google Shape;260;p40"/>
          <p:cNvSpPr/>
          <p:nvPr/>
        </p:nvSpPr>
        <p:spPr>
          <a:xfrm>
            <a:off x="1796950" y="1383525"/>
            <a:ext cx="1852500" cy="18030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Insert headshot</a:t>
            </a:r>
            <a:endParaRPr/>
          </a:p>
        </p:txBody>
      </p:sp>
      <p:pic>
        <p:nvPicPr>
          <p:cNvPr id="261" name="Google Shape;261;p40"/>
          <p:cNvPicPr preferRelativeResize="0"/>
          <p:nvPr/>
        </p:nvPicPr>
        <p:blipFill rotWithShape="1">
          <a:blip r:embed="rId3">
            <a:alphaModFix/>
          </a:blip>
          <a:srcRect b="0" l="28617" r="21017" t="6208"/>
          <a:stretch/>
        </p:blipFill>
        <p:spPr>
          <a:xfrm>
            <a:off x="1386113" y="1056400"/>
            <a:ext cx="2519114" cy="2638825"/>
          </a:xfrm>
          <a:prstGeom prst="rect">
            <a:avLst/>
          </a:prstGeom>
          <a:noFill/>
          <a:ln>
            <a:noFill/>
          </a:ln>
        </p:spPr>
      </p:pic>
      <p:pic>
        <p:nvPicPr>
          <p:cNvPr id="262" name="Google Shape;262;p40"/>
          <p:cNvPicPr preferRelativeResize="0"/>
          <p:nvPr/>
        </p:nvPicPr>
        <p:blipFill rotWithShape="1">
          <a:blip r:embed="rId4">
            <a:alphaModFix/>
          </a:blip>
          <a:srcRect b="0" l="26374" r="23861" t="10450"/>
          <a:stretch/>
        </p:blipFill>
        <p:spPr>
          <a:xfrm>
            <a:off x="5312525" y="1056400"/>
            <a:ext cx="2607002" cy="2638826"/>
          </a:xfrm>
          <a:prstGeom prst="rect">
            <a:avLst/>
          </a:prstGeom>
          <a:noFill/>
          <a:ln>
            <a:noFill/>
          </a:ln>
        </p:spPr>
      </p:pic>
      <p:pic>
        <p:nvPicPr>
          <p:cNvPr id="263" name="Google Shape;263;p40"/>
          <p:cNvPicPr preferRelativeResize="0"/>
          <p:nvPr/>
        </p:nvPicPr>
        <p:blipFill rotWithShape="1">
          <a:blip r:embed="rId5">
            <a:alphaModFix/>
          </a:blip>
          <a:srcRect b="4840" l="22753" r="23494" t="10685"/>
          <a:stretch/>
        </p:blipFill>
        <p:spPr>
          <a:xfrm>
            <a:off x="1386125" y="1056400"/>
            <a:ext cx="2519101" cy="2638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76"/>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6"/>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Oswald"/>
                <a:ea typeface="Oswald"/>
                <a:cs typeface="Oswald"/>
                <a:sym typeface="Oswald"/>
              </a:rPr>
              <a:t>Other Opportunities</a:t>
            </a:r>
            <a:endParaRPr sz="3400">
              <a:latin typeface="Oswald"/>
              <a:ea typeface="Oswald"/>
              <a:cs typeface="Oswald"/>
              <a:sym typeface="Oswald"/>
            </a:endParaRPr>
          </a:p>
        </p:txBody>
      </p:sp>
      <p:cxnSp>
        <p:nvCxnSpPr>
          <p:cNvPr id="713" name="Google Shape;713;p76"/>
          <p:cNvCxnSpPr/>
          <p:nvPr/>
        </p:nvCxnSpPr>
        <p:spPr>
          <a:xfrm flipH="1" rot="10800000">
            <a:off x="253050" y="834775"/>
            <a:ext cx="8637900" cy="9900"/>
          </a:xfrm>
          <a:prstGeom prst="straightConnector1">
            <a:avLst/>
          </a:prstGeom>
          <a:noFill/>
          <a:ln cap="flat" cmpd="sng" w="38100">
            <a:solidFill>
              <a:srgbClr val="000000"/>
            </a:solidFill>
            <a:prstDash val="solid"/>
            <a:round/>
            <a:headEnd len="med" w="med" type="none"/>
            <a:tailEnd len="med" w="med" type="none"/>
          </a:ln>
        </p:spPr>
      </p:cxnSp>
      <p:sp>
        <p:nvSpPr>
          <p:cNvPr id="714" name="Google Shape;714;p76"/>
          <p:cNvSpPr txBox="1"/>
          <p:nvPr>
            <p:ph idx="1" type="body"/>
          </p:nvPr>
        </p:nvSpPr>
        <p:spPr>
          <a:xfrm>
            <a:off x="287975" y="1365550"/>
            <a:ext cx="5148600" cy="2585700"/>
          </a:xfrm>
          <a:prstGeom prst="rect">
            <a:avLst/>
          </a:prstGeom>
        </p:spPr>
        <p:txBody>
          <a:bodyPr anchorCtr="0" anchor="t" bIns="68575" lIns="68575" spcFirstLastPara="1" rIns="68575" wrap="square" tIns="68575">
            <a:noAutofit/>
          </a:bodyPr>
          <a:lstStyle/>
          <a:p>
            <a:pPr indent="-361950" lvl="0" marL="457200" rtl="0" algn="l">
              <a:lnSpc>
                <a:spcPct val="115000"/>
              </a:lnSpc>
              <a:spcBef>
                <a:spcPts val="800"/>
              </a:spcBef>
              <a:spcAft>
                <a:spcPts val="0"/>
              </a:spcAft>
              <a:buSzPts val="2100"/>
              <a:buFont typeface="Arial"/>
              <a:buChar char="●"/>
            </a:pPr>
            <a:r>
              <a:rPr lang="en">
                <a:latin typeface="Arial"/>
                <a:ea typeface="Arial"/>
                <a:cs typeface="Arial"/>
                <a:sym typeface="Arial"/>
              </a:rPr>
              <a:t>Monday Workshops</a:t>
            </a:r>
            <a:endParaRPr>
              <a:latin typeface="Arial"/>
              <a:ea typeface="Arial"/>
              <a:cs typeface="Arial"/>
              <a:sym typeface="Arial"/>
            </a:endParaRPr>
          </a:p>
          <a:p>
            <a:pPr indent="-361950" lvl="0" marL="457200" rtl="0" algn="l">
              <a:lnSpc>
                <a:spcPct val="115000"/>
              </a:lnSpc>
              <a:spcBef>
                <a:spcPts val="0"/>
              </a:spcBef>
              <a:spcAft>
                <a:spcPts val="0"/>
              </a:spcAft>
              <a:buSzPts val="2100"/>
              <a:buFont typeface="Arial"/>
              <a:buChar char="●"/>
            </a:pPr>
            <a:r>
              <a:rPr lang="en">
                <a:latin typeface="Arial"/>
                <a:ea typeface="Arial"/>
                <a:cs typeface="Arial"/>
                <a:sym typeface="Arial"/>
              </a:rPr>
              <a:t>Resume Book &amp; Job Listings </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Marketing Week </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Regional Marketing Conference </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Career &amp; Internship Reception</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Office Tours</a:t>
            </a:r>
            <a:endParaRPr>
              <a:latin typeface="Arial"/>
              <a:ea typeface="Arial"/>
              <a:cs typeface="Arial"/>
              <a:sym typeface="Arial"/>
            </a:endParaRPr>
          </a:p>
          <a:p>
            <a:pPr indent="-361950" lvl="0" marL="457200" rtl="0" algn="l">
              <a:lnSpc>
                <a:spcPct val="115000"/>
              </a:lnSpc>
              <a:spcBef>
                <a:spcPts val="0"/>
              </a:spcBef>
              <a:spcAft>
                <a:spcPts val="0"/>
              </a:spcAft>
              <a:buSzPts val="2100"/>
              <a:buFont typeface="Arial"/>
              <a:buChar char="●"/>
            </a:pPr>
            <a:r>
              <a:rPr lang="en">
                <a:latin typeface="Arial"/>
                <a:ea typeface="Arial"/>
                <a:cs typeface="Arial"/>
                <a:sym typeface="Arial"/>
              </a:rPr>
              <a:t>Social Events</a:t>
            </a:r>
            <a:endParaRPr>
              <a:latin typeface="Arial"/>
              <a:ea typeface="Arial"/>
              <a:cs typeface="Arial"/>
              <a:sym typeface="Arial"/>
            </a:endParaRPr>
          </a:p>
          <a:p>
            <a:pPr indent="-361950" lvl="0" marL="457200" rtl="0" algn="l">
              <a:lnSpc>
                <a:spcPct val="115000"/>
              </a:lnSpc>
              <a:spcBef>
                <a:spcPts val="0"/>
              </a:spcBef>
              <a:spcAft>
                <a:spcPts val="0"/>
              </a:spcAft>
              <a:buSzPts val="2100"/>
              <a:buFont typeface="Arial"/>
              <a:buChar char="●"/>
            </a:pPr>
            <a:r>
              <a:rPr lang="en">
                <a:latin typeface="Arial"/>
                <a:ea typeface="Arial"/>
                <a:cs typeface="Arial"/>
                <a:sym typeface="Arial"/>
              </a:rPr>
              <a:t>Volunteer Events</a:t>
            </a:r>
            <a:endParaRPr>
              <a:latin typeface="Arial"/>
              <a:ea typeface="Arial"/>
              <a:cs typeface="Arial"/>
              <a:sym typeface="Arial"/>
            </a:endParaRPr>
          </a:p>
          <a:p>
            <a:pPr indent="0" lvl="0" marL="457200" rtl="0" algn="l">
              <a:lnSpc>
                <a:spcPct val="115000"/>
              </a:lnSpc>
              <a:spcBef>
                <a:spcPts val="800"/>
              </a:spcBef>
              <a:spcAft>
                <a:spcPts val="0"/>
              </a:spcAft>
              <a:buNone/>
            </a:pPr>
            <a:r>
              <a:t/>
            </a:r>
            <a:endParaRPr>
              <a:latin typeface="Arial"/>
              <a:ea typeface="Arial"/>
              <a:cs typeface="Arial"/>
              <a:sym typeface="Arial"/>
            </a:endParaRPr>
          </a:p>
        </p:txBody>
      </p:sp>
      <p:pic>
        <p:nvPicPr>
          <p:cNvPr id="715" name="Google Shape;715;p76"/>
          <p:cNvPicPr preferRelativeResize="0"/>
          <p:nvPr/>
        </p:nvPicPr>
        <p:blipFill rotWithShape="1">
          <a:blip r:embed="rId3">
            <a:alphaModFix/>
          </a:blip>
          <a:srcRect b="0" l="9884" r="4608" t="33479"/>
          <a:stretch/>
        </p:blipFill>
        <p:spPr>
          <a:xfrm>
            <a:off x="5778075" y="1071889"/>
            <a:ext cx="2817249" cy="1643703"/>
          </a:xfrm>
          <a:prstGeom prst="rect">
            <a:avLst/>
          </a:prstGeom>
          <a:noFill/>
          <a:ln>
            <a:noFill/>
          </a:ln>
        </p:spPr>
      </p:pic>
      <p:pic>
        <p:nvPicPr>
          <p:cNvPr id="716" name="Google Shape;716;p76"/>
          <p:cNvPicPr preferRelativeResize="0"/>
          <p:nvPr/>
        </p:nvPicPr>
        <p:blipFill>
          <a:blip r:embed="rId4">
            <a:alphaModFix/>
          </a:blip>
          <a:stretch>
            <a:fillRect/>
          </a:stretch>
        </p:blipFill>
        <p:spPr>
          <a:xfrm>
            <a:off x="4964050" y="2715600"/>
            <a:ext cx="2627249" cy="1812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77"/>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7"/>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724" name="Google Shape;724;p77"/>
          <p:cNvSpPr txBox="1"/>
          <p:nvPr/>
        </p:nvSpPr>
        <p:spPr>
          <a:xfrm>
            <a:off x="259650" y="275275"/>
            <a:ext cx="8624700" cy="76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 sz="4000" u="none" cap="none" strike="noStrike">
                <a:solidFill>
                  <a:srgbClr val="000000"/>
                </a:solidFill>
                <a:latin typeface="Oswald"/>
                <a:ea typeface="Oswald"/>
                <a:cs typeface="Oswald"/>
                <a:sym typeface="Oswald"/>
              </a:rPr>
              <a:t>What’s Coming Up?</a:t>
            </a:r>
            <a:endParaRPr b="0" i="0" sz="4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
        <p:nvSpPr>
          <p:cNvPr id="725" name="Google Shape;725;p77"/>
          <p:cNvSpPr txBox="1"/>
          <p:nvPr/>
        </p:nvSpPr>
        <p:spPr>
          <a:xfrm>
            <a:off x="1793839" y="1308125"/>
            <a:ext cx="6176100" cy="621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chemeClr val="dk1"/>
                </a:solidFill>
                <a:latin typeface="Oswald"/>
                <a:ea typeface="Oswald"/>
                <a:cs typeface="Oswald"/>
                <a:sym typeface="Oswald"/>
              </a:rPr>
              <a:t>Kick-Off</a:t>
            </a:r>
            <a:r>
              <a:rPr b="1" i="0" lang="en" sz="3600" u="none" cap="none" strike="noStrike">
                <a:solidFill>
                  <a:srgbClr val="000000"/>
                </a:solidFill>
                <a:latin typeface="Oswald"/>
                <a:ea typeface="Oswald"/>
                <a:cs typeface="Oswald"/>
                <a:sym typeface="Oswald"/>
              </a:rPr>
              <a:t> Meeting </a:t>
            </a:r>
            <a:endParaRPr b="1" i="0" sz="3600" u="none" cap="none" strike="noStrike">
              <a:solidFill>
                <a:srgbClr val="000000"/>
              </a:solidFill>
              <a:latin typeface="Oswald"/>
              <a:ea typeface="Oswald"/>
              <a:cs typeface="Oswald"/>
              <a:sym typeface="Oswald"/>
            </a:endParaRPr>
          </a:p>
        </p:txBody>
      </p:sp>
      <p:sp>
        <p:nvSpPr>
          <p:cNvPr id="726" name="Google Shape;726;p77"/>
          <p:cNvSpPr/>
          <p:nvPr/>
        </p:nvSpPr>
        <p:spPr>
          <a:xfrm>
            <a:off x="863415" y="1177026"/>
            <a:ext cx="883800" cy="8838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Montserrat"/>
              <a:ea typeface="Montserrat"/>
              <a:cs typeface="Montserrat"/>
              <a:sym typeface="Montserrat"/>
            </a:endParaRPr>
          </a:p>
        </p:txBody>
      </p:sp>
      <p:pic>
        <p:nvPicPr>
          <p:cNvPr descr="File:Noun project - Meeting with laptops.svg - Wikimedia Commons" id="727" name="Google Shape;727;p77"/>
          <p:cNvPicPr preferRelativeResize="0"/>
          <p:nvPr/>
        </p:nvPicPr>
        <p:blipFill rotWithShape="1">
          <a:blip r:embed="rId3">
            <a:alphaModFix/>
          </a:blip>
          <a:srcRect b="0" l="0" r="0" t="0"/>
          <a:stretch/>
        </p:blipFill>
        <p:spPr>
          <a:xfrm>
            <a:off x="973838" y="1287438"/>
            <a:ext cx="662950" cy="662950"/>
          </a:xfrm>
          <a:prstGeom prst="rect">
            <a:avLst/>
          </a:prstGeom>
          <a:noFill/>
          <a:ln>
            <a:noFill/>
          </a:ln>
        </p:spPr>
      </p:pic>
      <p:sp>
        <p:nvSpPr>
          <p:cNvPr id="728" name="Google Shape;728;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729" name="Google Shape;729;p77"/>
          <p:cNvSpPr txBox="1"/>
          <p:nvPr/>
        </p:nvSpPr>
        <p:spPr>
          <a:xfrm>
            <a:off x="1793850" y="3691650"/>
            <a:ext cx="6838800" cy="621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Oswald"/>
                <a:ea typeface="Oswald"/>
                <a:cs typeface="Oswald"/>
                <a:sym typeface="Oswald"/>
              </a:rPr>
              <a:t>Kick-Off Speaker Session Meeting </a:t>
            </a:r>
            <a:endParaRPr b="1" i="0" sz="3600" u="none" cap="none" strike="noStrike">
              <a:solidFill>
                <a:srgbClr val="000000"/>
              </a:solidFill>
              <a:latin typeface="Oswald"/>
              <a:ea typeface="Oswald"/>
              <a:cs typeface="Oswald"/>
              <a:sym typeface="Oswald"/>
            </a:endParaRPr>
          </a:p>
        </p:txBody>
      </p:sp>
      <p:sp>
        <p:nvSpPr>
          <p:cNvPr id="730" name="Google Shape;730;p77"/>
          <p:cNvSpPr txBox="1"/>
          <p:nvPr/>
        </p:nvSpPr>
        <p:spPr>
          <a:xfrm>
            <a:off x="1793861" y="4282400"/>
            <a:ext cx="6721500" cy="47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000" u="none" cap="none" strike="noStrike">
                <a:solidFill>
                  <a:srgbClr val="000000"/>
                </a:solidFill>
                <a:latin typeface="Arial"/>
                <a:ea typeface="Arial"/>
                <a:cs typeface="Arial"/>
                <a:sym typeface="Arial"/>
              </a:rPr>
              <a:t>Friday, 9/</a:t>
            </a:r>
            <a:r>
              <a:rPr lang="en" sz="2000"/>
              <a:t>9</a:t>
            </a:r>
            <a:r>
              <a:rPr b="0" i="0" lang="en" sz="2000" u="none" cap="none" strike="noStrike">
                <a:solidFill>
                  <a:srgbClr val="000000"/>
                </a:solidFill>
                <a:latin typeface="Arial"/>
                <a:ea typeface="Arial"/>
                <a:cs typeface="Arial"/>
                <a:sym typeface="Arial"/>
              </a:rPr>
              <a:t> from 12 – 12:50 pm (Alter LL35)</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7"/>
          <p:cNvSpPr/>
          <p:nvPr/>
        </p:nvSpPr>
        <p:spPr>
          <a:xfrm>
            <a:off x="863427" y="3560551"/>
            <a:ext cx="883800" cy="8838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Montserrat"/>
              <a:ea typeface="Montserrat"/>
              <a:cs typeface="Montserrat"/>
              <a:sym typeface="Montserrat"/>
            </a:endParaRPr>
          </a:p>
        </p:txBody>
      </p:sp>
      <p:sp>
        <p:nvSpPr>
          <p:cNvPr id="732" name="Google Shape;732;p77"/>
          <p:cNvSpPr txBox="1"/>
          <p:nvPr/>
        </p:nvSpPr>
        <p:spPr>
          <a:xfrm>
            <a:off x="1793850" y="2473400"/>
            <a:ext cx="7265700" cy="621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Oswald"/>
                <a:ea typeface="Oswald"/>
                <a:cs typeface="Oswald"/>
                <a:sym typeface="Oswald"/>
              </a:rPr>
              <a:t>Cherry Consulting Kick-Off Meeting </a:t>
            </a:r>
            <a:endParaRPr b="1" i="0" sz="3600" u="none" cap="none" strike="noStrike">
              <a:solidFill>
                <a:srgbClr val="000000"/>
              </a:solidFill>
              <a:latin typeface="Oswald"/>
              <a:ea typeface="Oswald"/>
              <a:cs typeface="Oswald"/>
              <a:sym typeface="Oswald"/>
            </a:endParaRPr>
          </a:p>
        </p:txBody>
      </p:sp>
      <p:sp>
        <p:nvSpPr>
          <p:cNvPr id="733" name="Google Shape;733;p77"/>
          <p:cNvSpPr txBox="1"/>
          <p:nvPr/>
        </p:nvSpPr>
        <p:spPr>
          <a:xfrm>
            <a:off x="1793849" y="2987950"/>
            <a:ext cx="7142700" cy="47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000" u="none" cap="none" strike="noStrike">
                <a:solidFill>
                  <a:srgbClr val="000000"/>
                </a:solidFill>
                <a:latin typeface="Arial"/>
                <a:ea typeface="Arial"/>
                <a:cs typeface="Arial"/>
                <a:sym typeface="Arial"/>
              </a:rPr>
              <a:t>Wednesday, 9/</a:t>
            </a:r>
            <a:r>
              <a:rPr lang="en" sz="2000"/>
              <a:t>7</a:t>
            </a:r>
            <a:r>
              <a:rPr b="0" i="0" lang="en" sz="2000" u="none" cap="none" strike="noStrike">
                <a:solidFill>
                  <a:srgbClr val="000000"/>
                </a:solidFill>
                <a:latin typeface="Arial"/>
                <a:ea typeface="Arial"/>
                <a:cs typeface="Arial"/>
                <a:sym typeface="Arial"/>
              </a:rPr>
              <a:t> from 12 – 12:50 pm (Alter LL35) </a:t>
            </a:r>
            <a:endParaRPr b="0" i="0" sz="2000" u="none" cap="none" strike="noStrike">
              <a:solidFill>
                <a:srgbClr val="000000"/>
              </a:solidFill>
              <a:latin typeface="Arial"/>
              <a:ea typeface="Arial"/>
              <a:cs typeface="Arial"/>
              <a:sym typeface="Arial"/>
            </a:endParaRPr>
          </a:p>
        </p:txBody>
      </p:sp>
      <p:sp>
        <p:nvSpPr>
          <p:cNvPr id="734" name="Google Shape;734;p77"/>
          <p:cNvSpPr/>
          <p:nvPr/>
        </p:nvSpPr>
        <p:spPr>
          <a:xfrm>
            <a:off x="863427" y="2342288"/>
            <a:ext cx="883800" cy="8838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Montserrat"/>
              <a:ea typeface="Montserrat"/>
              <a:cs typeface="Montserrat"/>
              <a:sym typeface="Montserrat"/>
            </a:endParaRPr>
          </a:p>
        </p:txBody>
      </p:sp>
      <p:pic>
        <p:nvPicPr>
          <p:cNvPr id="735" name="Google Shape;735;p77"/>
          <p:cNvPicPr preferRelativeResize="0"/>
          <p:nvPr/>
        </p:nvPicPr>
        <p:blipFill rotWithShape="1">
          <a:blip r:embed="rId4">
            <a:alphaModFix/>
          </a:blip>
          <a:srcRect b="27095" l="69045" r="12203" t="23370"/>
          <a:stretch/>
        </p:blipFill>
        <p:spPr>
          <a:xfrm>
            <a:off x="1037850" y="2462900"/>
            <a:ext cx="535358" cy="662950"/>
          </a:xfrm>
          <a:prstGeom prst="rect">
            <a:avLst/>
          </a:prstGeom>
          <a:noFill/>
          <a:ln>
            <a:noFill/>
          </a:ln>
        </p:spPr>
      </p:pic>
      <p:sp>
        <p:nvSpPr>
          <p:cNvPr id="736" name="Google Shape;736;p77"/>
          <p:cNvSpPr txBox="1"/>
          <p:nvPr/>
        </p:nvSpPr>
        <p:spPr>
          <a:xfrm>
            <a:off x="1855349" y="1807525"/>
            <a:ext cx="7142700" cy="47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000" u="none" cap="none" strike="noStrike">
                <a:solidFill>
                  <a:srgbClr val="000000"/>
                </a:solidFill>
                <a:latin typeface="Arial"/>
                <a:ea typeface="Arial"/>
                <a:cs typeface="Arial"/>
                <a:sym typeface="Arial"/>
              </a:rPr>
              <a:t>Friday, 9/</a:t>
            </a:r>
            <a:r>
              <a:rPr lang="en" sz="2000"/>
              <a:t>1</a:t>
            </a:r>
            <a:r>
              <a:rPr b="0" i="0" lang="en" sz="2000" u="none" cap="none" strike="noStrike">
                <a:solidFill>
                  <a:srgbClr val="000000"/>
                </a:solidFill>
                <a:latin typeface="Arial"/>
                <a:ea typeface="Arial"/>
                <a:cs typeface="Arial"/>
                <a:sym typeface="Arial"/>
              </a:rPr>
              <a:t> from 12 – 12:50 pm (Alter LL35)</a:t>
            </a:r>
            <a:endParaRPr b="0" i="0" sz="2000" u="none" cap="none" strike="noStrike">
              <a:solidFill>
                <a:srgbClr val="000000"/>
              </a:solidFill>
              <a:latin typeface="Arial"/>
              <a:ea typeface="Arial"/>
              <a:cs typeface="Arial"/>
              <a:sym typeface="Arial"/>
            </a:endParaRPr>
          </a:p>
        </p:txBody>
      </p:sp>
      <p:pic>
        <p:nvPicPr>
          <p:cNvPr id="737" name="Google Shape;737;p77"/>
          <p:cNvPicPr preferRelativeResize="0"/>
          <p:nvPr/>
        </p:nvPicPr>
        <p:blipFill>
          <a:blip r:embed="rId5">
            <a:alphaModFix/>
          </a:blip>
          <a:stretch>
            <a:fillRect/>
          </a:stretch>
        </p:blipFill>
        <p:spPr>
          <a:xfrm>
            <a:off x="837138" y="3507575"/>
            <a:ext cx="936775" cy="936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78"/>
          <p:cNvPicPr preferRelativeResize="0"/>
          <p:nvPr/>
        </p:nvPicPr>
        <p:blipFill>
          <a:blip r:embed="rId3">
            <a:alphaModFix/>
          </a:blip>
          <a:stretch>
            <a:fillRect/>
          </a:stretch>
        </p:blipFill>
        <p:spPr>
          <a:xfrm>
            <a:off x="0" y="-440798"/>
            <a:ext cx="9144000" cy="514350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79"/>
          <p:cNvSpPr txBox="1"/>
          <p:nvPr>
            <p:ph type="title"/>
          </p:nvPr>
        </p:nvSpPr>
        <p:spPr>
          <a:xfrm>
            <a:off x="2869350" y="1727550"/>
            <a:ext cx="3405300" cy="844200"/>
          </a:xfrm>
          <a:prstGeom prst="rect">
            <a:avLst/>
          </a:prstGeom>
        </p:spPr>
        <p:txBody>
          <a:bodyPr anchorCtr="0" anchor="ctr" bIns="68575" lIns="68575" spcFirstLastPara="1" rIns="68575" wrap="square" tIns="68575">
            <a:noAutofit/>
          </a:bodyPr>
          <a:lstStyle/>
          <a:p>
            <a:pPr indent="0" lvl="0" marL="0" rtl="0" algn="ctr">
              <a:spcBef>
                <a:spcPts val="0"/>
              </a:spcBef>
              <a:spcAft>
                <a:spcPts val="0"/>
              </a:spcAft>
              <a:buNone/>
            </a:pPr>
            <a:r>
              <a:rPr b="1" lang="en" sz="5500"/>
              <a:t>Questions?</a:t>
            </a:r>
            <a:endParaRPr b="1" sz="5500"/>
          </a:p>
        </p:txBody>
      </p:sp>
      <p:sp>
        <p:nvSpPr>
          <p:cNvPr id="749" name="Google Shape;749;p79"/>
          <p:cNvSpPr/>
          <p:nvPr/>
        </p:nvSpPr>
        <p:spPr>
          <a:xfrm>
            <a:off x="766675" y="718150"/>
            <a:ext cx="902400" cy="407700"/>
          </a:xfrm>
          <a:prstGeom prst="rect">
            <a:avLst/>
          </a:prstGeom>
          <a:solidFill>
            <a:srgbClr val="F2F3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80"/>
          <p:cNvSpPr/>
          <p:nvPr/>
        </p:nvSpPr>
        <p:spPr>
          <a:xfrm>
            <a:off x="787338" y="665200"/>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80"/>
          <p:cNvSpPr txBox="1"/>
          <p:nvPr/>
        </p:nvSpPr>
        <p:spPr>
          <a:xfrm>
            <a:off x="1920900" y="436494"/>
            <a:ext cx="5302200" cy="167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 sz="4000" u="none" cap="none" strike="noStrike">
                <a:solidFill>
                  <a:srgbClr val="000000"/>
                </a:solidFill>
                <a:latin typeface="Montserrat"/>
                <a:ea typeface="Montserrat"/>
                <a:cs typeface="Montserrat"/>
                <a:sym typeface="Montserrat"/>
              </a:rPr>
              <a:t>Thank you so much for coming!</a:t>
            </a:r>
            <a:endParaRPr b="1" i="0" sz="4000" u="none" cap="none" strike="noStrike">
              <a:solidFill>
                <a:srgbClr val="000000"/>
              </a:solidFill>
              <a:latin typeface="Montserrat"/>
              <a:ea typeface="Montserrat"/>
              <a:cs typeface="Montserrat"/>
              <a:sym typeface="Montserrat"/>
            </a:endParaRPr>
          </a:p>
          <a:p>
            <a:pPr indent="0" lvl="0" marL="0" rtl="0" algn="ctr">
              <a:spcBef>
                <a:spcPts val="0"/>
              </a:spcBef>
              <a:spcAft>
                <a:spcPts val="0"/>
              </a:spcAft>
              <a:buClr>
                <a:srgbClr val="000000"/>
              </a:buClr>
              <a:buSzPts val="4000"/>
              <a:buFont typeface="Arial"/>
              <a:buNone/>
            </a:pPr>
            <a:r>
              <a:t/>
            </a:r>
            <a:endParaRPr b="1" sz="4000">
              <a:latin typeface="Montserrat"/>
              <a:ea typeface="Montserrat"/>
              <a:cs typeface="Montserrat"/>
              <a:sym typeface="Montserrat"/>
            </a:endParaRPr>
          </a:p>
          <a:p>
            <a:pPr indent="0" lvl="0" marL="0" rtl="0" algn="ctr">
              <a:spcBef>
                <a:spcPts val="0"/>
              </a:spcBef>
              <a:spcAft>
                <a:spcPts val="0"/>
              </a:spcAft>
              <a:buClr>
                <a:srgbClr val="000000"/>
              </a:buClr>
              <a:buSzPts val="4000"/>
              <a:buFont typeface="Arial"/>
              <a:buNone/>
            </a:pPr>
            <a:r>
              <a:t/>
            </a:r>
            <a:endParaRPr b="1" sz="4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000"/>
              <a:buFont typeface="Arial"/>
              <a:buNone/>
            </a:pPr>
            <a:r>
              <a:t/>
            </a:r>
            <a:endParaRPr b="1" sz="4000">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756" name="Google Shape;756;p8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757" name="Google Shape;757;p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pic>
        <p:nvPicPr>
          <p:cNvPr id="758" name="Google Shape;758;p80"/>
          <p:cNvPicPr preferRelativeResize="0"/>
          <p:nvPr/>
        </p:nvPicPr>
        <p:blipFill rotWithShape="1">
          <a:blip r:embed="rId4">
            <a:alphaModFix/>
          </a:blip>
          <a:srcRect b="0" l="357" r="367" t="0"/>
          <a:stretch/>
        </p:blipFill>
        <p:spPr>
          <a:xfrm>
            <a:off x="3487625" y="2004725"/>
            <a:ext cx="2168749" cy="2156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1"/>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1"/>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71" name="Google Shape;271;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pic>
        <p:nvPicPr>
          <p:cNvPr id="272" name="Google Shape;272;p41"/>
          <p:cNvPicPr preferRelativeResize="0"/>
          <p:nvPr/>
        </p:nvPicPr>
        <p:blipFill rotWithShape="1">
          <a:blip r:embed="rId3">
            <a:alphaModFix amt="9000"/>
          </a:blip>
          <a:srcRect b="31916" l="1886" r="50603" t="32743"/>
          <a:stretch/>
        </p:blipFill>
        <p:spPr>
          <a:xfrm>
            <a:off x="174425" y="842462"/>
            <a:ext cx="8795150" cy="3458576"/>
          </a:xfrm>
          <a:prstGeom prst="rect">
            <a:avLst/>
          </a:prstGeom>
          <a:noFill/>
          <a:ln>
            <a:noFill/>
          </a:ln>
        </p:spPr>
      </p:pic>
      <p:sp>
        <p:nvSpPr>
          <p:cNvPr id="273" name="Google Shape;273;p41"/>
          <p:cNvSpPr txBox="1"/>
          <p:nvPr/>
        </p:nvSpPr>
        <p:spPr>
          <a:xfrm>
            <a:off x="455850" y="368350"/>
            <a:ext cx="8232300" cy="3932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4500"/>
              <a:buFont typeface="Arial"/>
              <a:buNone/>
            </a:pPr>
            <a:r>
              <a:rPr b="1" i="0" lang="en" sz="4500" u="none" cap="none" strike="noStrike">
                <a:solidFill>
                  <a:srgbClr val="000000"/>
                </a:solidFill>
                <a:latin typeface="Oswald"/>
                <a:ea typeface="Oswald"/>
                <a:cs typeface="Oswald"/>
                <a:sym typeface="Oswald"/>
              </a:rPr>
              <a:t>Our Mission &amp; Goal</a:t>
            </a:r>
            <a:endParaRPr b="1" i="0" sz="4500" u="none" cap="none" strike="noStrike">
              <a:solidFill>
                <a:srgbClr val="000000"/>
              </a:solidFill>
              <a:latin typeface="Oswald"/>
              <a:ea typeface="Oswald"/>
              <a:cs typeface="Oswald"/>
              <a:sym typeface="Oswald"/>
            </a:endParaRPr>
          </a:p>
          <a:p>
            <a:pPr indent="0" lvl="0" marL="0" marR="0" rtl="0" algn="ctr">
              <a:lnSpc>
                <a:spcPct val="15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TU-AMA aims to transform students’ lives.</a:t>
            </a:r>
            <a:endParaRPr b="0" i="0" sz="2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We offer our members opportunities to become experienced marketers and proven leaders by </a:t>
            </a:r>
            <a:r>
              <a:rPr b="1" i="0" lang="en" sz="2400" u="none" cap="none" strike="noStrike">
                <a:solidFill>
                  <a:srgbClr val="000000"/>
                </a:solidFill>
                <a:latin typeface="Arial"/>
                <a:ea typeface="Arial"/>
                <a:cs typeface="Arial"/>
                <a:sym typeface="Arial"/>
              </a:rPr>
              <a:t>advancing their business knowledge, enhancing their skill sets</a:t>
            </a:r>
            <a:r>
              <a:rPr b="0" i="0" lang="en" sz="2400" u="none" cap="none" strike="noStrike">
                <a:solidFill>
                  <a:srgbClr val="000000"/>
                </a:solidFill>
                <a:latin typeface="Arial"/>
                <a:ea typeface="Arial"/>
                <a:cs typeface="Arial"/>
                <a:sym typeface="Arial"/>
              </a:rPr>
              <a:t>, </a:t>
            </a:r>
            <a:r>
              <a:rPr b="1" i="0" lang="en" sz="2400" u="none" cap="none" strike="noStrike">
                <a:solidFill>
                  <a:srgbClr val="000000"/>
                </a:solidFill>
                <a:latin typeface="Arial"/>
                <a:ea typeface="Arial"/>
                <a:cs typeface="Arial"/>
                <a:sym typeface="Arial"/>
              </a:rPr>
              <a:t>and expanding their personal networks.</a:t>
            </a:r>
            <a:endParaRPr b="0" i="0" sz="2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2"/>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9" name="Google Shape;279;p42"/>
          <p:cNvPicPr preferRelativeResize="0"/>
          <p:nvPr/>
        </p:nvPicPr>
        <p:blipFill rotWithShape="1">
          <a:blip r:embed="rId3">
            <a:alphaModFix/>
          </a:blip>
          <a:srcRect b="0" l="0" r="0" t="0"/>
          <a:stretch/>
        </p:blipFill>
        <p:spPr>
          <a:xfrm>
            <a:off x="1473103" y="-13"/>
            <a:ext cx="6197794" cy="5000375"/>
          </a:xfrm>
          <a:prstGeom prst="rect">
            <a:avLst/>
          </a:prstGeom>
          <a:noFill/>
          <a:ln>
            <a:noFill/>
          </a:ln>
        </p:spPr>
      </p:pic>
      <p:sp>
        <p:nvSpPr>
          <p:cNvPr id="280" name="Google Shape;280;p42"/>
          <p:cNvSpPr txBox="1"/>
          <p:nvPr/>
        </p:nvSpPr>
        <p:spPr>
          <a:xfrm>
            <a:off x="2604213" y="2033085"/>
            <a:ext cx="3974400" cy="93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 sz="4800" u="none" cap="none" strike="noStrike">
                <a:solidFill>
                  <a:srgbClr val="000000"/>
                </a:solidFill>
                <a:latin typeface="Montserrat"/>
                <a:ea typeface="Montserrat"/>
                <a:cs typeface="Montserrat"/>
                <a:sym typeface="Montserrat"/>
              </a:rPr>
              <a:t>1 </a:t>
            </a:r>
            <a:r>
              <a:rPr b="0" i="0" lang="en" sz="4800" u="none" cap="none" strike="noStrike">
                <a:solidFill>
                  <a:srgbClr val="000000"/>
                </a:solidFill>
                <a:latin typeface="Montserrat"/>
                <a:ea typeface="Montserrat"/>
                <a:cs typeface="Montserrat"/>
                <a:sym typeface="Montserrat"/>
              </a:rPr>
              <a:t>of</a:t>
            </a:r>
            <a:r>
              <a:rPr b="1" i="0" lang="en" sz="4800" u="none" cap="none" strike="noStrike">
                <a:solidFill>
                  <a:srgbClr val="000000"/>
                </a:solidFill>
                <a:latin typeface="Montserrat"/>
                <a:ea typeface="Montserrat"/>
                <a:cs typeface="Montserrat"/>
                <a:sym typeface="Montserrat"/>
              </a:rPr>
              <a:t> 340+</a:t>
            </a:r>
            <a:endParaRPr b="1" i="0" sz="4800" u="none" cap="none" strike="noStrike">
              <a:solidFill>
                <a:srgbClr val="000000"/>
              </a:solidFill>
              <a:latin typeface="Montserrat"/>
              <a:ea typeface="Montserrat"/>
              <a:cs typeface="Montserrat"/>
              <a:sym typeface="Montserrat"/>
            </a:endParaRPr>
          </a:p>
        </p:txBody>
      </p:sp>
      <p:sp>
        <p:nvSpPr>
          <p:cNvPr id="281" name="Google Shape;281;p42"/>
          <p:cNvSpPr txBox="1"/>
          <p:nvPr/>
        </p:nvSpPr>
        <p:spPr>
          <a:xfrm>
            <a:off x="2528863" y="2705200"/>
            <a:ext cx="4403100" cy="6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rgbClr val="000000"/>
                </a:solidFill>
                <a:latin typeface="Montserrat"/>
                <a:ea typeface="Montserrat"/>
                <a:cs typeface="Montserrat"/>
                <a:sym typeface="Montserrat"/>
              </a:rPr>
              <a:t>collegiate chapters</a:t>
            </a:r>
            <a:endParaRPr b="0" i="0" sz="3200" u="none" cap="none" strike="noStrike">
              <a:solidFill>
                <a:srgbClr val="000000"/>
              </a:solidFill>
              <a:latin typeface="Montserrat"/>
              <a:ea typeface="Montserrat"/>
              <a:cs typeface="Montserrat"/>
              <a:sym typeface="Montserrat"/>
            </a:endParaRPr>
          </a:p>
        </p:txBody>
      </p:sp>
      <p:pic>
        <p:nvPicPr>
          <p:cNvPr id="282" name="Google Shape;282;p42"/>
          <p:cNvPicPr preferRelativeResize="0"/>
          <p:nvPr/>
        </p:nvPicPr>
        <p:blipFill rotWithShape="1">
          <a:blip r:embed="rId4">
            <a:alphaModFix/>
          </a:blip>
          <a:srcRect b="0" l="0" r="0" t="0"/>
          <a:stretch/>
        </p:blipFill>
        <p:spPr>
          <a:xfrm>
            <a:off x="775900" y="3120601"/>
            <a:ext cx="1275525" cy="1304774"/>
          </a:xfrm>
          <a:prstGeom prst="rect">
            <a:avLst/>
          </a:prstGeom>
          <a:noFill/>
          <a:ln>
            <a:noFill/>
          </a:ln>
        </p:spPr>
      </p:pic>
      <p:pic>
        <p:nvPicPr>
          <p:cNvPr id="283" name="Google Shape;283;p42"/>
          <p:cNvPicPr preferRelativeResize="0"/>
          <p:nvPr/>
        </p:nvPicPr>
        <p:blipFill rotWithShape="1">
          <a:blip r:embed="rId5">
            <a:alphaModFix/>
          </a:blip>
          <a:srcRect b="0" l="0" r="0" t="0"/>
          <a:stretch/>
        </p:blipFill>
        <p:spPr>
          <a:xfrm>
            <a:off x="7262500" y="3336399"/>
            <a:ext cx="1139875" cy="1177875"/>
          </a:xfrm>
          <a:prstGeom prst="rect">
            <a:avLst/>
          </a:prstGeom>
          <a:noFill/>
          <a:ln>
            <a:noFill/>
          </a:ln>
        </p:spPr>
      </p:pic>
      <p:pic>
        <p:nvPicPr>
          <p:cNvPr descr="penn state.png" id="284" name="Google Shape;284;p42"/>
          <p:cNvPicPr preferRelativeResize="0"/>
          <p:nvPr/>
        </p:nvPicPr>
        <p:blipFill rotWithShape="1">
          <a:blip r:embed="rId6">
            <a:alphaModFix/>
          </a:blip>
          <a:srcRect b="0" l="0" r="0" t="0"/>
          <a:stretch/>
        </p:blipFill>
        <p:spPr>
          <a:xfrm>
            <a:off x="379178" y="173973"/>
            <a:ext cx="1524575" cy="1067200"/>
          </a:xfrm>
          <a:prstGeom prst="rect">
            <a:avLst/>
          </a:prstGeom>
          <a:noFill/>
          <a:ln>
            <a:noFill/>
          </a:ln>
        </p:spPr>
      </p:pic>
      <p:pic>
        <p:nvPicPr>
          <p:cNvPr descr="NYU.png" id="285" name="Google Shape;285;p42"/>
          <p:cNvPicPr preferRelativeResize="0"/>
          <p:nvPr/>
        </p:nvPicPr>
        <p:blipFill rotWithShape="1">
          <a:blip r:embed="rId7">
            <a:alphaModFix/>
          </a:blip>
          <a:srcRect b="0" l="0" r="9592" t="0"/>
          <a:stretch/>
        </p:blipFill>
        <p:spPr>
          <a:xfrm>
            <a:off x="7530474" y="123860"/>
            <a:ext cx="1471800" cy="1627935"/>
          </a:xfrm>
          <a:prstGeom prst="rect">
            <a:avLst/>
          </a:prstGeom>
          <a:noFill/>
          <a:ln>
            <a:noFill/>
          </a:ln>
        </p:spPr>
      </p:pic>
      <p:pic>
        <p:nvPicPr>
          <p:cNvPr id="286" name="Google Shape;286;p42"/>
          <p:cNvPicPr preferRelativeResize="0"/>
          <p:nvPr/>
        </p:nvPicPr>
        <p:blipFill rotWithShape="1">
          <a:blip r:embed="rId8">
            <a:alphaModFix/>
          </a:blip>
          <a:srcRect b="0" l="0" r="0" t="0"/>
          <a:stretch/>
        </p:blipFill>
        <p:spPr>
          <a:xfrm>
            <a:off x="193381" y="1559147"/>
            <a:ext cx="1262675" cy="1408129"/>
          </a:xfrm>
          <a:prstGeom prst="rect">
            <a:avLst/>
          </a:prstGeom>
          <a:noFill/>
          <a:ln>
            <a:noFill/>
          </a:ln>
        </p:spPr>
      </p:pic>
      <p:pic>
        <p:nvPicPr>
          <p:cNvPr descr="peurto rico.png" id="287" name="Google Shape;287;p42"/>
          <p:cNvPicPr preferRelativeResize="0"/>
          <p:nvPr/>
        </p:nvPicPr>
        <p:blipFill rotWithShape="1">
          <a:blip r:embed="rId9">
            <a:alphaModFix/>
          </a:blip>
          <a:srcRect b="0" l="0" r="0" t="0"/>
          <a:stretch/>
        </p:blipFill>
        <p:spPr>
          <a:xfrm>
            <a:off x="7749977" y="1862439"/>
            <a:ext cx="1275528" cy="1275507"/>
          </a:xfrm>
          <a:prstGeom prst="rect">
            <a:avLst/>
          </a:prstGeom>
          <a:noFill/>
          <a:ln>
            <a:noFill/>
          </a:ln>
        </p:spPr>
      </p:pic>
      <p:pic>
        <p:nvPicPr>
          <p:cNvPr id="288" name="Google Shape;288;p42"/>
          <p:cNvPicPr preferRelativeResize="0"/>
          <p:nvPr/>
        </p:nvPicPr>
        <p:blipFill rotWithShape="1">
          <a:blip r:embed="rId10">
            <a:alphaModFix/>
          </a:blip>
          <a:srcRect b="31916" l="0" r="50605" t="32743"/>
          <a:stretch/>
        </p:blipFill>
        <p:spPr>
          <a:xfrm>
            <a:off x="3606450" y="1455200"/>
            <a:ext cx="1773625" cy="713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96" name="Google Shape;296;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97" name="Google Shape;297;p4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AMA National</a:t>
            </a:r>
            <a:endParaRPr b="0" i="0" sz="3400" u="none" cap="none" strike="noStrike">
              <a:solidFill>
                <a:srgbClr val="000000"/>
              </a:solidFill>
              <a:latin typeface="Oswald"/>
              <a:ea typeface="Oswald"/>
              <a:cs typeface="Oswald"/>
              <a:sym typeface="Oswald"/>
            </a:endParaRPr>
          </a:p>
        </p:txBody>
      </p:sp>
      <p:cxnSp>
        <p:nvCxnSpPr>
          <p:cNvPr id="298" name="Google Shape;298;p4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99" name="Google Shape;299;p43"/>
          <p:cNvSpPr txBox="1"/>
          <p:nvPr/>
        </p:nvSpPr>
        <p:spPr>
          <a:xfrm>
            <a:off x="287975" y="1162875"/>
            <a:ext cx="42840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rPr>
              <a:t>Awards</a:t>
            </a:r>
            <a:endParaRPr b="1" i="0" sz="2000" u="none" cap="none" strike="noStrike">
              <a:solidFill>
                <a:srgbClr val="000000"/>
              </a:solidFill>
            </a:endParaRPr>
          </a:p>
          <a:p>
            <a:pPr indent="-355600" lvl="0" marL="457200" marR="0" rtl="0" algn="l">
              <a:lnSpc>
                <a:spcPct val="100000"/>
              </a:lnSpc>
              <a:spcBef>
                <a:spcPts val="0"/>
              </a:spcBef>
              <a:spcAft>
                <a:spcPts val="0"/>
              </a:spcAft>
              <a:buClr>
                <a:srgbClr val="000000"/>
              </a:buClr>
              <a:buSzPts val="2000"/>
              <a:buFont typeface="Arial"/>
              <a:buChar char="●"/>
            </a:pPr>
            <a:r>
              <a:rPr lang="en" sz="2000"/>
              <a:t>International Chapter of the Year</a:t>
            </a:r>
            <a:r>
              <a:rPr b="0" i="0" lang="en" sz="2000" u="none" cap="none" strike="noStrike">
                <a:solidFill>
                  <a:srgbClr val="000000"/>
                </a:solidFill>
                <a:latin typeface="Arial"/>
                <a:ea typeface="Arial"/>
                <a:cs typeface="Arial"/>
                <a:sym typeface="Arial"/>
              </a:rPr>
              <a:t> - </a:t>
            </a:r>
            <a:r>
              <a:rPr b="0" i="0" lang="en" sz="2000" u="none" cap="none" strike="noStrike">
                <a:solidFill>
                  <a:schemeClr val="dk1"/>
                </a:solidFill>
                <a:latin typeface="Arial"/>
                <a:ea typeface="Arial"/>
                <a:cs typeface="Arial"/>
                <a:sym typeface="Arial"/>
              </a:rPr>
              <a:t>202</a:t>
            </a:r>
            <a:r>
              <a:rPr lang="en" sz="2000">
                <a:solidFill>
                  <a:schemeClr val="dk1"/>
                </a:solidFill>
              </a:rPr>
              <a:t>2</a:t>
            </a:r>
            <a:r>
              <a:rPr b="0" i="0" lang="en" sz="2000" u="none" cap="none" strike="noStrike">
                <a:solidFill>
                  <a:schemeClr val="dk1"/>
                </a:solidFill>
                <a:latin typeface="Arial"/>
                <a:ea typeface="Arial"/>
                <a:cs typeface="Arial"/>
                <a:sym typeface="Arial"/>
              </a:rPr>
              <a:t> AMAICC</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 sz="2000"/>
              <a:t>1st</a:t>
            </a:r>
            <a:r>
              <a:rPr b="0" i="0" lang="en" sz="2000" u="none" cap="none" strike="noStrike">
                <a:solidFill>
                  <a:srgbClr val="000000"/>
                </a:solidFill>
                <a:latin typeface="Arial"/>
                <a:ea typeface="Arial"/>
                <a:cs typeface="Arial"/>
                <a:sym typeface="Arial"/>
              </a:rPr>
              <a:t> Place - </a:t>
            </a:r>
            <a:r>
              <a:rPr lang="en" sz="2000"/>
              <a:t>Amazon Prime Student</a:t>
            </a:r>
            <a:r>
              <a:rPr b="0" i="0" lang="en" sz="2000" u="none" cap="none" strike="noStrike">
                <a:solidFill>
                  <a:srgbClr val="000000"/>
                </a:solidFill>
                <a:latin typeface="Arial"/>
                <a:ea typeface="Arial"/>
                <a:cs typeface="Arial"/>
                <a:sym typeface="Arial"/>
              </a:rPr>
              <a:t> International Collegiate</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Case Competition</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1st Place - Collegiate Chapter Website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1st Place - Chapter T-Shirt Design Competition</a:t>
            </a:r>
            <a:endParaRPr b="0" i="0" sz="2000" u="none" cap="none" strike="noStrike">
              <a:solidFill>
                <a:srgbClr val="000000"/>
              </a:solidFill>
              <a:latin typeface="Arial"/>
              <a:ea typeface="Arial"/>
              <a:cs typeface="Arial"/>
              <a:sym typeface="Arial"/>
            </a:endParaRPr>
          </a:p>
        </p:txBody>
      </p:sp>
      <p:pic>
        <p:nvPicPr>
          <p:cNvPr id="300" name="Google Shape;300;p43"/>
          <p:cNvPicPr preferRelativeResize="0"/>
          <p:nvPr/>
        </p:nvPicPr>
        <p:blipFill>
          <a:blip r:embed="rId3">
            <a:alphaModFix/>
          </a:blip>
          <a:stretch>
            <a:fillRect/>
          </a:stretch>
        </p:blipFill>
        <p:spPr>
          <a:xfrm>
            <a:off x="4571975" y="1265100"/>
            <a:ext cx="4147649" cy="2948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4"/>
          <p:cNvPicPr preferRelativeResize="0"/>
          <p:nvPr/>
        </p:nvPicPr>
        <p:blipFill rotWithShape="1">
          <a:blip r:embed="rId3">
            <a:alphaModFix/>
          </a:blip>
          <a:srcRect b="0" l="9779" r="0" t="23047"/>
          <a:stretch/>
        </p:blipFill>
        <p:spPr>
          <a:xfrm>
            <a:off x="933075" y="349325"/>
            <a:ext cx="3481675" cy="1982275"/>
          </a:xfrm>
          <a:prstGeom prst="rect">
            <a:avLst/>
          </a:prstGeom>
          <a:noFill/>
          <a:ln>
            <a:noFill/>
          </a:ln>
        </p:spPr>
      </p:pic>
      <p:pic>
        <p:nvPicPr>
          <p:cNvPr id="306" name="Google Shape;306;p44"/>
          <p:cNvPicPr preferRelativeResize="0"/>
          <p:nvPr/>
        </p:nvPicPr>
        <p:blipFill rotWithShape="1">
          <a:blip r:embed="rId4">
            <a:alphaModFix/>
          </a:blip>
          <a:srcRect b="0" l="0" r="9412" t="22732"/>
          <a:stretch/>
        </p:blipFill>
        <p:spPr>
          <a:xfrm>
            <a:off x="4729250" y="2436825"/>
            <a:ext cx="3481675" cy="1982275"/>
          </a:xfrm>
          <a:prstGeom prst="rect">
            <a:avLst/>
          </a:prstGeom>
          <a:noFill/>
          <a:ln>
            <a:noFill/>
          </a:ln>
        </p:spPr>
      </p:pic>
      <p:pic>
        <p:nvPicPr>
          <p:cNvPr id="307" name="Google Shape;307;p44"/>
          <p:cNvPicPr preferRelativeResize="0"/>
          <p:nvPr/>
        </p:nvPicPr>
        <p:blipFill rotWithShape="1">
          <a:blip r:embed="rId5">
            <a:alphaModFix/>
          </a:blip>
          <a:srcRect b="0" l="0" r="0" t="0"/>
          <a:stretch/>
        </p:blipFill>
        <p:spPr>
          <a:xfrm>
            <a:off x="4729250" y="349325"/>
            <a:ext cx="3481669" cy="1982275"/>
          </a:xfrm>
          <a:prstGeom prst="rect">
            <a:avLst/>
          </a:prstGeom>
          <a:noFill/>
          <a:ln>
            <a:noFill/>
          </a:ln>
        </p:spPr>
      </p:pic>
      <p:sp>
        <p:nvSpPr>
          <p:cNvPr id="308" name="Google Shape;308;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309" name="Google Shape;309;p44"/>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pic>
        <p:nvPicPr>
          <p:cNvPr id="310" name="Google Shape;310;p44"/>
          <p:cNvPicPr preferRelativeResize="0"/>
          <p:nvPr/>
        </p:nvPicPr>
        <p:blipFill rotWithShape="1">
          <a:blip r:embed="rId6">
            <a:alphaModFix/>
          </a:blip>
          <a:srcRect b="5054" l="0" r="5553" t="15339"/>
          <a:stretch/>
        </p:blipFill>
        <p:spPr>
          <a:xfrm>
            <a:off x="933075" y="2463217"/>
            <a:ext cx="3481677" cy="19558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5"/>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0" i="0" lang="en" sz="3400" u="none" cap="none" strike="noStrike">
                <a:solidFill>
                  <a:schemeClr val="dk1"/>
                </a:solidFill>
                <a:latin typeface="Oswald"/>
                <a:ea typeface="Oswald"/>
                <a:cs typeface="Oswald"/>
                <a:sym typeface="Oswald"/>
              </a:rPr>
              <a:t>TU-AMA Advisors</a:t>
            </a:r>
            <a:endParaRPr b="0" i="0" sz="3400" u="none" cap="none" strike="noStrike">
              <a:solidFill>
                <a:srgbClr val="000000"/>
              </a:solidFill>
              <a:latin typeface="Oswald"/>
              <a:ea typeface="Oswald"/>
              <a:cs typeface="Oswald"/>
              <a:sym typeface="Oswald"/>
            </a:endParaRPr>
          </a:p>
        </p:txBody>
      </p:sp>
      <p:cxnSp>
        <p:nvCxnSpPr>
          <p:cNvPr id="318" name="Google Shape;318;p4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19" name="Google Shape;319;p45"/>
          <p:cNvSpPr txBox="1"/>
          <p:nvPr/>
        </p:nvSpPr>
        <p:spPr>
          <a:xfrm>
            <a:off x="4768813" y="3762300"/>
            <a:ext cx="1884000" cy="7620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lt1"/>
                </a:solidFill>
                <a:latin typeface="Arial"/>
                <a:ea typeface="Arial"/>
                <a:cs typeface="Arial"/>
                <a:sym typeface="Arial"/>
              </a:rPr>
              <a:t>Drew Allmond</a:t>
            </a: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800" u="none" cap="none" strike="noStrike">
                <a:solidFill>
                  <a:schemeClr val="lt1"/>
                </a:solidFill>
                <a:latin typeface="Arial"/>
                <a:ea typeface="Arial"/>
                <a:cs typeface="Arial"/>
                <a:sym typeface="Arial"/>
              </a:rPr>
              <a:t>Assistant Professor of Marketing</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pic>
        <p:nvPicPr>
          <p:cNvPr id="320" name="Google Shape;320;p45"/>
          <p:cNvPicPr preferRelativeResize="0"/>
          <p:nvPr/>
        </p:nvPicPr>
        <p:blipFill rotWithShape="1">
          <a:blip r:embed="rId3">
            <a:alphaModFix/>
          </a:blip>
          <a:srcRect b="4453" l="0" r="0" t="8217"/>
          <a:stretch/>
        </p:blipFill>
        <p:spPr>
          <a:xfrm>
            <a:off x="325763" y="1154512"/>
            <a:ext cx="1884000" cy="2479724"/>
          </a:xfrm>
          <a:prstGeom prst="rect">
            <a:avLst/>
          </a:prstGeom>
          <a:noFill/>
          <a:ln>
            <a:noFill/>
          </a:ln>
        </p:spPr>
      </p:pic>
      <p:pic>
        <p:nvPicPr>
          <p:cNvPr id="321" name="Google Shape;321;p45"/>
          <p:cNvPicPr preferRelativeResize="0"/>
          <p:nvPr/>
        </p:nvPicPr>
        <p:blipFill rotWithShape="1">
          <a:blip r:embed="rId4">
            <a:alphaModFix/>
          </a:blip>
          <a:srcRect b="0" l="0" r="0" t="0"/>
          <a:stretch/>
        </p:blipFill>
        <p:spPr>
          <a:xfrm>
            <a:off x="2547288" y="1154488"/>
            <a:ext cx="1884000" cy="2479725"/>
          </a:xfrm>
          <a:prstGeom prst="rect">
            <a:avLst/>
          </a:prstGeom>
          <a:noFill/>
          <a:ln>
            <a:noFill/>
          </a:ln>
        </p:spPr>
      </p:pic>
      <p:pic>
        <p:nvPicPr>
          <p:cNvPr id="322" name="Google Shape;322;p45"/>
          <p:cNvPicPr preferRelativeResize="0"/>
          <p:nvPr/>
        </p:nvPicPr>
        <p:blipFill rotWithShape="1">
          <a:blip r:embed="rId5">
            <a:alphaModFix/>
          </a:blip>
          <a:srcRect b="8925" l="0" r="0" t="0"/>
          <a:stretch/>
        </p:blipFill>
        <p:spPr>
          <a:xfrm>
            <a:off x="4769088" y="1154499"/>
            <a:ext cx="1884000" cy="2479725"/>
          </a:xfrm>
          <a:prstGeom prst="rect">
            <a:avLst/>
          </a:prstGeom>
          <a:noFill/>
          <a:ln>
            <a:noFill/>
          </a:ln>
        </p:spPr>
      </p:pic>
      <p:sp>
        <p:nvSpPr>
          <p:cNvPr id="323" name="Google Shape;323;p45"/>
          <p:cNvSpPr txBox="1"/>
          <p:nvPr/>
        </p:nvSpPr>
        <p:spPr>
          <a:xfrm>
            <a:off x="2547288" y="3758550"/>
            <a:ext cx="1884000" cy="7656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lt1"/>
                </a:solidFill>
                <a:latin typeface="Arial"/>
                <a:ea typeface="Arial"/>
                <a:cs typeface="Arial"/>
                <a:sym typeface="Arial"/>
              </a:rPr>
              <a:t>Jim Thompson</a:t>
            </a:r>
            <a:r>
              <a:rPr b="1" i="0" lang="en" sz="1400" u="none" cap="none" strike="noStrike">
                <a:solidFill>
                  <a:srgbClr val="FFFFFF"/>
                </a:solidFill>
                <a:latin typeface="Arial"/>
                <a:ea typeface="Arial"/>
                <a:cs typeface="Arial"/>
                <a:sym typeface="Arial"/>
              </a:rPr>
              <a:t> </a:t>
            </a:r>
            <a:endParaRPr b="0" i="0" sz="1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800" u="none" cap="none" strike="noStrike">
                <a:solidFill>
                  <a:schemeClr val="lt1"/>
                </a:solidFill>
                <a:latin typeface="Arial"/>
                <a:ea typeface="Arial"/>
                <a:cs typeface="Arial"/>
                <a:sym typeface="Arial"/>
              </a:rPr>
              <a:t>Assistant Professor of Marketing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sp>
        <p:nvSpPr>
          <p:cNvPr id="324" name="Google Shape;324;p45"/>
          <p:cNvSpPr txBox="1"/>
          <p:nvPr/>
        </p:nvSpPr>
        <p:spPr>
          <a:xfrm>
            <a:off x="325763" y="3758575"/>
            <a:ext cx="1884000" cy="7656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lt1"/>
                </a:solidFill>
                <a:latin typeface="Arial"/>
                <a:ea typeface="Arial"/>
                <a:cs typeface="Arial"/>
                <a:sym typeface="Arial"/>
              </a:rPr>
              <a:t>Sheri Lambert</a:t>
            </a: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800" u="none" cap="none" strike="noStrike">
                <a:solidFill>
                  <a:srgbClr val="FFFFFF"/>
                </a:solidFill>
                <a:latin typeface="Arial"/>
                <a:ea typeface="Arial"/>
                <a:cs typeface="Arial"/>
                <a:sym typeface="Arial"/>
              </a:rPr>
              <a:t>Assistant Professor of Marketing</a:t>
            </a:r>
            <a:endParaRPr b="1"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800" u="none" cap="none" strike="noStrike">
                <a:solidFill>
                  <a:srgbClr val="FFFFFF"/>
                </a:solidFill>
                <a:latin typeface="Arial"/>
                <a:ea typeface="Arial"/>
                <a:cs typeface="Arial"/>
                <a:sym typeface="Arial"/>
              </a:rPr>
              <a:t>Director of the MS-Market Research &amp; Insights Program</a:t>
            </a:r>
            <a:endParaRPr b="1"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FFFFFF"/>
                </a:solidFill>
                <a:latin typeface="Arial"/>
                <a:ea typeface="Arial"/>
                <a:cs typeface="Arial"/>
                <a:sym typeface="Arial"/>
              </a:rPr>
              <a:t> </a:t>
            </a:r>
            <a:endParaRPr b="0" i="0" sz="1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sp>
        <p:nvSpPr>
          <p:cNvPr id="325" name="Google Shape;325;p45"/>
          <p:cNvSpPr txBox="1"/>
          <p:nvPr/>
        </p:nvSpPr>
        <p:spPr>
          <a:xfrm>
            <a:off x="6990338" y="3758550"/>
            <a:ext cx="1884000" cy="7656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rPr>
              <a:t>Michael Hughes</a:t>
            </a:r>
            <a:endParaRPr b="1" sz="1600">
              <a:solidFill>
                <a:schemeClr val="lt1"/>
              </a:solidFill>
            </a:endParaRPr>
          </a:p>
          <a:p>
            <a:pPr indent="0" lvl="0" marL="0" marR="0" rtl="0" algn="ctr">
              <a:lnSpc>
                <a:spcPct val="100000"/>
              </a:lnSpc>
              <a:spcBef>
                <a:spcPts val="0"/>
              </a:spcBef>
              <a:spcAft>
                <a:spcPts val="0"/>
              </a:spcAft>
              <a:buClr>
                <a:schemeClr val="dk1"/>
              </a:buClr>
              <a:buSzPts val="1100"/>
              <a:buFont typeface="Arial"/>
              <a:buNone/>
            </a:pPr>
            <a:r>
              <a:t/>
            </a:r>
            <a:endParaRPr b="1" sz="800">
              <a:solidFill>
                <a:schemeClr val="lt1"/>
              </a:solidFill>
            </a:endParaRPr>
          </a:p>
          <a:p>
            <a:pPr indent="0" lvl="0" marL="0" rtl="0" algn="ctr">
              <a:spcBef>
                <a:spcPts val="0"/>
              </a:spcBef>
              <a:spcAft>
                <a:spcPts val="0"/>
              </a:spcAft>
              <a:buClr>
                <a:schemeClr val="dk1"/>
              </a:buClr>
              <a:buSzPts val="1400"/>
              <a:buFont typeface="Arial"/>
              <a:buNone/>
            </a:pPr>
            <a:r>
              <a:rPr b="1" lang="en" sz="800">
                <a:solidFill>
                  <a:schemeClr val="lt1"/>
                </a:solidFill>
              </a:rPr>
              <a:t>Assistant Professor of Marketing</a:t>
            </a:r>
            <a:endParaRPr b="1"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FFFFFF"/>
                </a:solidFill>
                <a:latin typeface="Arial"/>
                <a:ea typeface="Arial"/>
                <a:cs typeface="Arial"/>
                <a:sym typeface="Arial"/>
              </a:rPr>
              <a:t> </a:t>
            </a:r>
            <a:endParaRPr b="0" i="0" sz="1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pic>
        <p:nvPicPr>
          <p:cNvPr id="326" name="Google Shape;326;p45"/>
          <p:cNvPicPr preferRelativeResize="0"/>
          <p:nvPr/>
        </p:nvPicPr>
        <p:blipFill rotWithShape="1">
          <a:blip r:embed="rId6">
            <a:alphaModFix/>
          </a:blip>
          <a:srcRect b="2353" l="0" r="0" t="2344"/>
          <a:stretch/>
        </p:blipFill>
        <p:spPr>
          <a:xfrm>
            <a:off x="6990888" y="1136450"/>
            <a:ext cx="1884000" cy="2479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Custom Design">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Custom Design">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