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Montserrat"/>
      <p:regular r:id="rId23"/>
      <p:bold r:id="rId24"/>
      <p:italic r:id="rId25"/>
      <p:boldItalic r:id="rId26"/>
    </p:embeddedFont>
    <p:embeddedFont>
      <p:font typeface="Poppins"/>
      <p:bold r:id="rId27"/>
      <p:boldItalic r:id="rId28"/>
    </p:embeddedFont>
    <p:embeddedFont>
      <p:font typeface="Poppins Light"/>
      <p:regular r:id="rId29"/>
      <p:bold r:id="rId30"/>
      <p:italic r:id="rId31"/>
      <p:boldItalic r:id="rId32"/>
    </p:embeddedFont>
    <p:embeddedFont>
      <p:font typeface="Oswald"/>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Poppins-boldItalic.fntdata"/><Relationship Id="rId27" Type="http://schemas.openxmlformats.org/officeDocument/2006/relationships/font" Target="fonts/Poppins-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PoppinsLight-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oppinsLight-italic.fntdata"/><Relationship Id="rId30" Type="http://schemas.openxmlformats.org/officeDocument/2006/relationships/font" Target="fonts/PoppinsLight-bold.fntdata"/><Relationship Id="rId11" Type="http://schemas.openxmlformats.org/officeDocument/2006/relationships/slide" Target="slides/slide5.xml"/><Relationship Id="rId33" Type="http://schemas.openxmlformats.org/officeDocument/2006/relationships/font" Target="fonts/Oswald-regular.fntdata"/><Relationship Id="rId10" Type="http://schemas.openxmlformats.org/officeDocument/2006/relationships/slide" Target="slides/slide4.xml"/><Relationship Id="rId32" Type="http://schemas.openxmlformats.org/officeDocument/2006/relationships/font" Target="fonts/PoppinsLight-boldItalic.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Oswald-bold.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52da345ec2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152da345ec2_0_2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52da345ec2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152da345ec2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530febbd1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1530febbd1d_1_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530febbd1d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1530febbd1d_1_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530febbd1d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g1530febbd1d_1_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530febbd1d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1530febbd1d_1_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530febbd1d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g1530febbd1d_1_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530febbd1d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g1530febbd1d_1_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52da345ec2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g152da345ec2_0_2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52da345ec2_0_2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152da345ec2_0_2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marR="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p:txBody>
      </p:sp>
      <p:sp>
        <p:nvSpPr>
          <p:cNvPr id="166" name="Google Shape;166;g152da345ec2_0_2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52da345ec2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152da345ec2_0_3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52da345ec2_0_2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152da345ec2_0_2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rPr lang="en" sz="1200">
                <a:solidFill>
                  <a:schemeClr val="dk1"/>
                </a:solidFill>
                <a:latin typeface="Calibri"/>
                <a:ea typeface="Calibri"/>
                <a:cs typeface="Calibri"/>
                <a:sym typeface="Calibri"/>
              </a:rPr>
              <a:t>Elena</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100"/>
              <a:buNone/>
            </a:pPr>
            <a:r>
              <a:rPr lang="en" sz="1200">
                <a:solidFill>
                  <a:schemeClr val="dk1"/>
                </a:solidFill>
                <a:latin typeface="Calibri"/>
                <a:ea typeface="Calibri"/>
                <a:cs typeface="Calibri"/>
                <a:sym typeface="Calibri"/>
              </a:rPr>
              <a:t>If you’re interested in TU-AMA you can go to our website listed here, go to Membership and from the pop down menu select Join AMA. From that screen these same directions are listed but you want to click the box at the top that says apply to TU-AMA, once you fill that out you will have to become a national member of the organization ($29), and then please forward that email to me (email is listed). Once that is confirmed then all you need to do is pay the Chapter dues and you will be a full member. We accept Venmo, PayPal or Check if needed.</a:t>
            </a:r>
            <a:endParaRPr sz="1200">
              <a:solidFill>
                <a:schemeClr val="dk1"/>
              </a:solidFill>
              <a:latin typeface="Calibri"/>
              <a:ea typeface="Calibri"/>
              <a:cs typeface="Calibri"/>
              <a:sym typeface="Calibri"/>
            </a:endParaRPr>
          </a:p>
        </p:txBody>
      </p:sp>
      <p:sp>
        <p:nvSpPr>
          <p:cNvPr id="190" name="Google Shape;190;g152da345ec2_0_2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52da345ec2_0_2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152da345ec2_0_2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rPr lang="en" sz="1200">
                <a:solidFill>
                  <a:schemeClr val="dk1"/>
                </a:solidFill>
                <a:latin typeface="Calibri"/>
                <a:ea typeface="Calibri"/>
                <a:cs typeface="Calibri"/>
                <a:sym typeface="Calibri"/>
              </a:rPr>
              <a:t>Elena</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100"/>
              <a:buNone/>
            </a:pPr>
            <a:r>
              <a:rPr lang="en" sz="1200">
                <a:solidFill>
                  <a:schemeClr val="dk1"/>
                </a:solidFill>
                <a:latin typeface="Calibri"/>
                <a:ea typeface="Calibri"/>
                <a:cs typeface="Calibri"/>
                <a:sym typeface="Calibri"/>
              </a:rPr>
              <a:t>As far as the dues go, they are $30 for the Semester or $55 if you pay for the full year and the deadline for these is Friday September 30th so please try to have them in by then. Another great initiative and way to help with our social impact is to add $5 to your dues that will be donated to our Charity of choice for this year which is Grace Cafe. For those who don’t know what Grace Cafe is they provide meals to people in the area who suffer from food insecurity or homelessness, and they also offer weekly wellness </a:t>
            </a:r>
            <a:r>
              <a:rPr lang="en" sz="1200">
                <a:solidFill>
                  <a:schemeClr val="dk1"/>
                </a:solidFill>
                <a:latin typeface="Calibri"/>
                <a:ea typeface="Calibri"/>
                <a:cs typeface="Calibri"/>
                <a:sym typeface="Calibri"/>
              </a:rPr>
              <a:t>clinic</a:t>
            </a:r>
            <a:r>
              <a:rPr lang="en" sz="1200">
                <a:solidFill>
                  <a:schemeClr val="dk1"/>
                </a:solidFill>
                <a:latin typeface="Calibri"/>
                <a:ea typeface="Calibri"/>
                <a:cs typeface="Calibri"/>
                <a:sym typeface="Calibri"/>
              </a:rPr>
              <a:t> so we’re very exciting to work with them this year and while the donation is not mandatory if you would like to add the additional $5 onto your dues it will be going towards them so a really great cause.</a:t>
            </a:r>
            <a:endParaRPr sz="1200">
              <a:solidFill>
                <a:schemeClr val="dk1"/>
              </a:solidFill>
              <a:latin typeface="Calibri"/>
              <a:ea typeface="Calibri"/>
              <a:cs typeface="Calibri"/>
              <a:sym typeface="Calibri"/>
            </a:endParaRPr>
          </a:p>
        </p:txBody>
      </p:sp>
      <p:sp>
        <p:nvSpPr>
          <p:cNvPr id="210" name="Google Shape;210;g152da345ec2_0_2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52da345ec2_0_2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g152da345ec2_0_2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Juliette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We also have a mentorship program which elena and I run together. General body members are paired with an executive board member where the opportunity to work on either personal or professional goals. </a:t>
            </a:r>
            <a:endParaRPr sz="1200">
              <a:solidFill>
                <a:schemeClr val="dk1"/>
              </a:solidFill>
              <a:latin typeface="Calibri"/>
              <a:ea typeface="Calibri"/>
              <a:cs typeface="Calibri"/>
              <a:sym typeface="Calibri"/>
            </a:endParaRPr>
          </a:p>
        </p:txBody>
      </p:sp>
      <p:sp>
        <p:nvSpPr>
          <p:cNvPr id="225" name="Google Shape;225;g152da345ec2_0_2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52da345ec2_0_2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g152da345ec2_0_2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rPr lang="en" sz="1200">
                <a:solidFill>
                  <a:schemeClr val="dk1"/>
                </a:solidFill>
                <a:latin typeface="Calibri"/>
                <a:ea typeface="Calibri"/>
                <a:cs typeface="Calibri"/>
                <a:sym typeface="Calibri"/>
              </a:rPr>
              <a:t>Juliette</a:t>
            </a:r>
            <a:endParaRPr sz="1200">
              <a:solidFill>
                <a:schemeClr val="dk1"/>
              </a:solidFill>
              <a:latin typeface="Calibri"/>
              <a:ea typeface="Calibri"/>
              <a:cs typeface="Calibri"/>
              <a:sym typeface="Calibri"/>
            </a:endParaRPr>
          </a:p>
        </p:txBody>
      </p:sp>
      <p:sp>
        <p:nvSpPr>
          <p:cNvPr id="240" name="Google Shape;240;g152da345ec2_0_2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52da345ec2_0_2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g152da345ec2_0_2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Aden</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SzPts val="1100"/>
              <a:buNone/>
            </a:pPr>
            <a:r>
              <a:t/>
            </a:r>
            <a:endParaRPr sz="1200">
              <a:solidFill>
                <a:schemeClr val="dk1"/>
              </a:solidFill>
              <a:latin typeface="Calibri"/>
              <a:ea typeface="Calibri"/>
              <a:cs typeface="Calibri"/>
              <a:sym typeface="Calibri"/>
            </a:endParaRPr>
          </a:p>
        </p:txBody>
      </p:sp>
      <p:sp>
        <p:nvSpPr>
          <p:cNvPr id="247" name="Google Shape;247;g152da345ec2_0_2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rPr lang="en"/>
              <a:t>| </a:t>
            </a:r>
            <a:fld id="{00000000-1234-1234-1234-123412341234}" type="slidenum">
              <a:rPr lang="en"/>
              <a:t>‹#›</a:t>
            </a:fld>
            <a:endParaRPr/>
          </a:p>
        </p:txBody>
      </p:sp>
      <p:cxnSp>
        <p:nvCxnSpPr>
          <p:cNvPr id="56" name="Google Shape;56;p13"/>
          <p:cNvCxnSpPr/>
          <p:nvPr/>
        </p:nvCxnSpPr>
        <p:spPr>
          <a:xfrm>
            <a:off x="798472" y="952560"/>
            <a:ext cx="743100" cy="0"/>
          </a:xfrm>
          <a:prstGeom prst="straightConnector1">
            <a:avLst/>
          </a:prstGeom>
          <a:noFill/>
          <a:ln cap="rnd" cmpd="sng" w="28575">
            <a:solidFill>
              <a:srgbClr val="B32C26"/>
            </a:solidFill>
            <a:prstDash val="solid"/>
            <a:miter lim="800000"/>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57" name="Shape 57"/>
        <p:cNvGrpSpPr/>
        <p:nvPr/>
      </p:nvGrpSpPr>
      <p:grpSpPr>
        <a:xfrm>
          <a:off x="0" y="0"/>
          <a:ext cx="0" cy="0"/>
          <a:chOff x="0" y="0"/>
          <a:chExt cx="0" cy="0"/>
        </a:xfrm>
      </p:grpSpPr>
      <p:sp>
        <p:nvSpPr>
          <p:cNvPr id="58" name="Google Shape;58;p14"/>
          <p:cNvSpPr txBox="1"/>
          <p:nvPr>
            <p:ph type="title"/>
          </p:nvPr>
        </p:nvSpPr>
        <p:spPr>
          <a:xfrm>
            <a:off x="628650" y="273844"/>
            <a:ext cx="7886700" cy="994200"/>
          </a:xfrm>
          <a:prstGeom prst="rect">
            <a:avLst/>
          </a:prstGeom>
          <a:noFill/>
          <a:ln>
            <a:noFill/>
          </a:ln>
        </p:spPr>
        <p:txBody>
          <a:bodyPr anchorCtr="0" anchor="ctr" bIns="91425" lIns="91425" spcFirstLastPara="1" rIns="91425" wrap="square" tIns="91425">
            <a:normAutofit/>
          </a:bodyPr>
          <a:lstStyle>
            <a:lvl1pPr indent="0" lvl="0" marL="0" marR="0" rtl="0" algn="l">
              <a:lnSpc>
                <a:spcPct val="90000"/>
              </a:lnSpc>
              <a:spcBef>
                <a:spcPts val="0"/>
              </a:spcBef>
              <a:spcAft>
                <a:spcPts val="0"/>
              </a:spcAft>
              <a:buClr>
                <a:schemeClr val="dk1"/>
              </a:buClr>
              <a:buSzPts val="28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2800"/>
              <a:buNone/>
              <a:defRPr sz="1400"/>
            </a:lvl2pPr>
            <a:lvl3pPr indent="0" lvl="2" rtl="0">
              <a:spcBef>
                <a:spcPts val="0"/>
              </a:spcBef>
              <a:spcAft>
                <a:spcPts val="0"/>
              </a:spcAft>
              <a:buSzPts val="2800"/>
              <a:buNone/>
              <a:defRPr sz="1400"/>
            </a:lvl3pPr>
            <a:lvl4pPr indent="0" lvl="3" rtl="0">
              <a:spcBef>
                <a:spcPts val="0"/>
              </a:spcBef>
              <a:spcAft>
                <a:spcPts val="0"/>
              </a:spcAft>
              <a:buSzPts val="2800"/>
              <a:buNone/>
              <a:defRPr sz="1400"/>
            </a:lvl4pPr>
            <a:lvl5pPr indent="0" lvl="4" rtl="0">
              <a:spcBef>
                <a:spcPts val="0"/>
              </a:spcBef>
              <a:spcAft>
                <a:spcPts val="0"/>
              </a:spcAft>
              <a:buSzPts val="2800"/>
              <a:buNone/>
              <a:defRPr sz="1400"/>
            </a:lvl5pPr>
            <a:lvl6pPr indent="0" lvl="5" rtl="0">
              <a:spcBef>
                <a:spcPts val="0"/>
              </a:spcBef>
              <a:spcAft>
                <a:spcPts val="0"/>
              </a:spcAft>
              <a:buSzPts val="2800"/>
              <a:buNone/>
              <a:defRPr sz="1400"/>
            </a:lvl6pPr>
            <a:lvl7pPr indent="0" lvl="6" rtl="0">
              <a:spcBef>
                <a:spcPts val="0"/>
              </a:spcBef>
              <a:spcAft>
                <a:spcPts val="0"/>
              </a:spcAft>
              <a:buSzPts val="2800"/>
              <a:buNone/>
              <a:defRPr sz="1400"/>
            </a:lvl7pPr>
            <a:lvl8pPr indent="0" lvl="7" rtl="0">
              <a:spcBef>
                <a:spcPts val="0"/>
              </a:spcBef>
              <a:spcAft>
                <a:spcPts val="0"/>
              </a:spcAft>
              <a:buSzPts val="2800"/>
              <a:buNone/>
              <a:defRPr sz="1400"/>
            </a:lvl8pPr>
            <a:lvl9pPr indent="0" lvl="8" rtl="0">
              <a:spcBef>
                <a:spcPts val="0"/>
              </a:spcBef>
              <a:spcAft>
                <a:spcPts val="0"/>
              </a:spcAft>
              <a:buSzPts val="2800"/>
              <a:buNone/>
              <a:defRPr sz="1400"/>
            </a:lvl9pPr>
          </a:lstStyle>
          <a:p/>
        </p:txBody>
      </p:sp>
      <p:sp>
        <p:nvSpPr>
          <p:cNvPr id="59" name="Google Shape;59;p14"/>
          <p:cNvSpPr txBox="1"/>
          <p:nvPr>
            <p:ph idx="1" type="body"/>
          </p:nvPr>
        </p:nvSpPr>
        <p:spPr>
          <a:xfrm>
            <a:off x="628650" y="1369219"/>
            <a:ext cx="7886700" cy="3263400"/>
          </a:xfrm>
          <a:prstGeom prst="rect">
            <a:avLst/>
          </a:prstGeom>
          <a:noFill/>
          <a:ln>
            <a:noFill/>
          </a:ln>
        </p:spPr>
        <p:txBody>
          <a:bodyPr anchorCtr="0" anchor="t" bIns="91425" lIns="91425" spcFirstLastPara="1" rIns="91425" wrap="square" tIns="9142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12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200"/>
              </a:spcBef>
              <a:spcAft>
                <a:spcPts val="12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0" name="Google Shape;60;p14"/>
          <p:cNvSpPr txBox="1"/>
          <p:nvPr>
            <p:ph idx="10" type="dt"/>
          </p:nvPr>
        </p:nvSpPr>
        <p:spPr>
          <a:xfrm>
            <a:off x="628650" y="4767263"/>
            <a:ext cx="2057400" cy="2739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61" name="Google Shape;61;p14"/>
          <p:cNvSpPr txBox="1"/>
          <p:nvPr>
            <p:ph idx="11" type="ftr"/>
          </p:nvPr>
        </p:nvSpPr>
        <p:spPr>
          <a:xfrm>
            <a:off x="3028950" y="4767263"/>
            <a:ext cx="3086100" cy="2739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62" name="Google Shape;62;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rtl="0">
              <a:buNone/>
              <a:defRPr/>
            </a:lvl1pPr>
            <a:lvl2pPr indent="0" lvl="1" marL="0" rtl="0">
              <a:buNone/>
              <a:defRPr/>
            </a:lvl2pPr>
            <a:lvl3pPr indent="0" lvl="2" marL="0" rtl="0">
              <a:buNone/>
              <a:defRPr/>
            </a:lvl3pPr>
            <a:lvl4pPr indent="0" lvl="3" marL="0" rtl="0">
              <a:buNone/>
              <a:defRPr/>
            </a:lvl4pPr>
            <a:lvl5pPr indent="0" lvl="4" marL="0" rtl="0">
              <a:buNone/>
              <a:defRPr/>
            </a:lvl5pPr>
            <a:lvl6pPr indent="0" lvl="5" marL="0" rtl="0">
              <a:buNone/>
              <a:defRPr/>
            </a:lvl6pPr>
            <a:lvl7pPr indent="0" lvl="6" marL="0" rtl="0">
              <a:buNone/>
              <a:defRPr/>
            </a:lvl7pPr>
            <a:lvl8pPr indent="0" lvl="7" marL="0" rtl="0">
              <a:buNone/>
              <a:defRPr/>
            </a:lvl8pPr>
            <a:lvl9pPr indent="0" lvl="8" marL="0" rtl="0">
              <a:buNone/>
              <a:defRPr/>
            </a:lvl9pPr>
          </a:lstStyle>
          <a:p>
            <a:pPr indent="0" lvl="0" marL="0" rtl="0" algn="r">
              <a:spcBef>
                <a:spcPts val="0"/>
              </a:spcBef>
              <a:spcAft>
                <a:spcPts val="0"/>
              </a:spcAft>
              <a:buNone/>
            </a:pPr>
            <a:r>
              <a:rPr lang="en"/>
              <a:t>| </a:t>
            </a:r>
            <a:fld id="{00000000-1234-1234-1234-123412341234}" type="slidenum">
              <a:rPr lang="en"/>
              <a:t>‹#›</a:t>
            </a:fld>
            <a:endParaRPr/>
          </a:p>
        </p:txBody>
      </p:sp>
      <p:cxnSp>
        <p:nvCxnSpPr>
          <p:cNvPr id="63" name="Google Shape;63;p14"/>
          <p:cNvCxnSpPr/>
          <p:nvPr/>
        </p:nvCxnSpPr>
        <p:spPr>
          <a:xfrm>
            <a:off x="798472" y="952560"/>
            <a:ext cx="743100" cy="0"/>
          </a:xfrm>
          <a:prstGeom prst="straightConnector1">
            <a:avLst/>
          </a:prstGeom>
          <a:noFill/>
          <a:ln cap="rnd" cmpd="sng" w="28575">
            <a:solidFill>
              <a:srgbClr val="B32C26"/>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6"/>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5" name="Google Shape;75;p16"/>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76" name="Google Shape;76;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rPr lang="en"/>
              <a:t>| </a:t>
            </a: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7" name="Shape 77"/>
        <p:cNvGrpSpPr/>
        <p:nvPr/>
      </p:nvGrpSpPr>
      <p:grpSpPr>
        <a:xfrm>
          <a:off x="0" y="0"/>
          <a:ext cx="0" cy="0"/>
          <a:chOff x="0" y="0"/>
          <a:chExt cx="0" cy="0"/>
        </a:xfrm>
      </p:grpSpPr>
      <p:sp>
        <p:nvSpPr>
          <p:cNvPr id="78" name="Google Shape;78;p17"/>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79" name="Google Shape;79;p17"/>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0" name="Google Shape;80;p17"/>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1" name="Google Shape;81;p17"/>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2" name="Google Shape;82;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rPr lang="en"/>
              <a:t>| </a:t>
            </a:r>
            <a:fld id="{00000000-1234-1234-1234-123412341234}" type="slidenum">
              <a:rPr lang="en"/>
              <a:t>‹#›</a:t>
            </a:fld>
            <a:endParaRPr/>
          </a:p>
        </p:txBody>
      </p:sp>
      <p:cxnSp>
        <p:nvCxnSpPr>
          <p:cNvPr id="83" name="Google Shape;83;p17"/>
          <p:cNvCxnSpPr/>
          <p:nvPr/>
        </p:nvCxnSpPr>
        <p:spPr>
          <a:xfrm>
            <a:off x="798472" y="952560"/>
            <a:ext cx="743100" cy="0"/>
          </a:xfrm>
          <a:prstGeom prst="straightConnector1">
            <a:avLst/>
          </a:prstGeom>
          <a:noFill/>
          <a:ln cap="rnd" cmpd="sng" w="28575">
            <a:solidFill>
              <a:srgbClr val="B32C26"/>
            </a:solidFill>
            <a:prstDash val="solid"/>
            <a:miter lim="800000"/>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4" name="Shape 84"/>
        <p:cNvGrpSpPr/>
        <p:nvPr/>
      </p:nvGrpSpPr>
      <p:grpSpPr>
        <a:xfrm>
          <a:off x="0" y="0"/>
          <a:ext cx="0" cy="0"/>
          <a:chOff x="0" y="0"/>
          <a:chExt cx="0" cy="0"/>
        </a:xfrm>
      </p:grpSpPr>
      <p:sp>
        <p:nvSpPr>
          <p:cNvPr id="85" name="Google Shape;85;p18"/>
          <p:cNvSpPr txBox="1"/>
          <p:nvPr>
            <p:ph type="ctrTitle"/>
          </p:nvPr>
        </p:nvSpPr>
        <p:spPr>
          <a:xfrm>
            <a:off x="1143000" y="841772"/>
            <a:ext cx="6858000" cy="1790700"/>
          </a:xfrm>
          <a:prstGeom prst="rect">
            <a:avLst/>
          </a:prstGeom>
          <a:noFill/>
          <a:ln>
            <a:noFill/>
          </a:ln>
        </p:spPr>
        <p:txBody>
          <a:bodyPr anchorCtr="0" anchor="b" bIns="68575" lIns="68575" spcFirstLastPara="1" rIns="68575" wrap="square" tIns="68575">
            <a:noAutofit/>
          </a:bodyPr>
          <a:lstStyle>
            <a:lvl1pPr lvl="0" marR="0" rtl="0" algn="ctr">
              <a:lnSpc>
                <a:spcPct val="90000"/>
              </a:lnSpc>
              <a:spcBef>
                <a:spcPts val="0"/>
              </a:spcBef>
              <a:spcAft>
                <a:spcPts val="0"/>
              </a:spcAft>
              <a:buClr>
                <a:schemeClr val="dk1"/>
              </a:buClr>
              <a:buSzPts val="1100"/>
              <a:buFont typeface="Calibri"/>
              <a:buNone/>
              <a:defRPr b="0" i="0" sz="45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86" name="Google Shape;86;p18"/>
          <p:cNvSpPr txBox="1"/>
          <p:nvPr>
            <p:ph idx="1" type="subTitle"/>
          </p:nvPr>
        </p:nvSpPr>
        <p:spPr>
          <a:xfrm>
            <a:off x="1143000" y="2701528"/>
            <a:ext cx="6858000" cy="1241700"/>
          </a:xfrm>
          <a:prstGeom prst="rect">
            <a:avLst/>
          </a:prstGeom>
          <a:noFill/>
          <a:ln>
            <a:noFill/>
          </a:ln>
        </p:spPr>
        <p:txBody>
          <a:bodyPr anchorCtr="0" anchor="t" bIns="68575" lIns="68575" spcFirstLastPara="1" rIns="68575" wrap="square" tIns="68575">
            <a:noAutofit/>
          </a:bodyPr>
          <a:lstStyle>
            <a:lvl1pPr lvl="0" marR="0" rtl="0" algn="ctr">
              <a:lnSpc>
                <a:spcPct val="90000"/>
              </a:lnSpc>
              <a:spcBef>
                <a:spcPts val="800"/>
              </a:spcBef>
              <a:spcAft>
                <a:spcPts val="0"/>
              </a:spcAft>
              <a:buClr>
                <a:schemeClr val="dk1"/>
              </a:buClr>
              <a:buSzPts val="2100"/>
              <a:buFont typeface="Arial"/>
              <a:buNone/>
              <a:defRPr b="0" i="0" sz="1800" u="none" cap="none" strike="noStrike">
                <a:solidFill>
                  <a:schemeClr val="dk1"/>
                </a:solidFill>
                <a:latin typeface="Calibri"/>
                <a:ea typeface="Calibri"/>
                <a:cs typeface="Calibri"/>
                <a:sym typeface="Calibri"/>
              </a:defRPr>
            </a:lvl1pPr>
            <a:lvl2pPr lvl="1" marR="0" rtl="0" algn="ctr">
              <a:lnSpc>
                <a:spcPct val="90000"/>
              </a:lnSpc>
              <a:spcBef>
                <a:spcPts val="400"/>
              </a:spcBef>
              <a:spcAft>
                <a:spcPts val="0"/>
              </a:spcAft>
              <a:buClr>
                <a:schemeClr val="dk1"/>
              </a:buClr>
              <a:buSzPts val="18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400"/>
              </a:spcBef>
              <a:spcAft>
                <a:spcPts val="0"/>
              </a:spcAft>
              <a:buClr>
                <a:schemeClr val="dk1"/>
              </a:buClr>
              <a:buSzPts val="1500"/>
              <a:buFont typeface="Arial"/>
              <a:buNone/>
              <a:defRPr b="0" i="0" sz="1400" u="none" cap="none" strike="noStrike">
                <a:solidFill>
                  <a:schemeClr val="dk1"/>
                </a:solidFill>
                <a:latin typeface="Calibri"/>
                <a:ea typeface="Calibri"/>
                <a:cs typeface="Calibri"/>
                <a:sym typeface="Calibri"/>
              </a:defRPr>
            </a:lvl3pPr>
            <a:lvl4pPr lvl="3"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87" name="Google Shape;87;p18"/>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8" name="Google Shape;88;p18"/>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89" name="Google Shape;89;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rPr lang="en"/>
              <a:t>| </a:t>
            </a: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0" name="Shape 90"/>
        <p:cNvGrpSpPr/>
        <p:nvPr/>
      </p:nvGrpSpPr>
      <p:grpSpPr>
        <a:xfrm>
          <a:off x="0" y="0"/>
          <a:ext cx="0" cy="0"/>
          <a:chOff x="0" y="0"/>
          <a:chExt cx="0" cy="0"/>
        </a:xfrm>
      </p:grpSpPr>
      <p:sp>
        <p:nvSpPr>
          <p:cNvPr id="91" name="Google Shape;91;p19"/>
          <p:cNvSpPr txBox="1"/>
          <p:nvPr>
            <p:ph type="title"/>
          </p:nvPr>
        </p:nvSpPr>
        <p:spPr>
          <a:xfrm>
            <a:off x="623888" y="1282304"/>
            <a:ext cx="7886700" cy="2139600"/>
          </a:xfrm>
          <a:prstGeom prst="rect">
            <a:avLst/>
          </a:prstGeom>
          <a:noFill/>
          <a:ln>
            <a:noFill/>
          </a:ln>
        </p:spPr>
        <p:txBody>
          <a:bodyPr anchorCtr="0" anchor="b" bIns="68575" lIns="68575" spcFirstLastPara="1" rIns="68575" wrap="square" tIns="68575">
            <a:noAutofit/>
          </a:bodyPr>
          <a:lstStyle>
            <a:lvl1pPr lvl="0" marR="0" rtl="0" algn="l">
              <a:lnSpc>
                <a:spcPct val="90000"/>
              </a:lnSpc>
              <a:spcBef>
                <a:spcPts val="0"/>
              </a:spcBef>
              <a:spcAft>
                <a:spcPts val="0"/>
              </a:spcAft>
              <a:buClr>
                <a:schemeClr val="dk1"/>
              </a:buClr>
              <a:buSzPts val="1100"/>
              <a:buFont typeface="Calibri"/>
              <a:buNone/>
              <a:defRPr b="0" i="0" sz="45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92" name="Google Shape;92;p19"/>
          <p:cNvSpPr txBox="1"/>
          <p:nvPr>
            <p:ph idx="1" type="body"/>
          </p:nvPr>
        </p:nvSpPr>
        <p:spPr>
          <a:xfrm>
            <a:off x="623888" y="3442097"/>
            <a:ext cx="7886700" cy="11250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rgbClr val="888888"/>
              </a:buClr>
              <a:buSzPts val="2100"/>
              <a:buFont typeface="Arial"/>
              <a:buNone/>
              <a:defRPr b="0" i="0" sz="1800" u="none" cap="none" strike="noStrike">
                <a:solidFill>
                  <a:srgbClr val="888888"/>
                </a:solidFill>
                <a:latin typeface="Calibri"/>
                <a:ea typeface="Calibri"/>
                <a:cs typeface="Calibri"/>
                <a:sym typeface="Calibri"/>
              </a:defRPr>
            </a:lvl1pPr>
            <a:lvl2pPr indent="-228600" lvl="1" marL="914400" marR="0" rtl="0" algn="l">
              <a:lnSpc>
                <a:spcPct val="90000"/>
              </a:lnSpc>
              <a:spcBef>
                <a:spcPts val="400"/>
              </a:spcBef>
              <a:spcAft>
                <a:spcPts val="0"/>
              </a:spcAft>
              <a:buClr>
                <a:srgbClr val="888888"/>
              </a:buClr>
              <a:buSzPts val="18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rgbClr val="888888"/>
              </a:buClr>
              <a:buSzPts val="1500"/>
              <a:buFont typeface="Arial"/>
              <a:buNone/>
              <a:defRPr b="0" i="0" sz="14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9pPr>
          </a:lstStyle>
          <a:p/>
        </p:txBody>
      </p:sp>
      <p:sp>
        <p:nvSpPr>
          <p:cNvPr id="93" name="Google Shape;93;p19"/>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4" name="Google Shape;94;p19"/>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5" name="Google Shape;95;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rPr lang="en"/>
              <a:t>| </a:t>
            </a: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6" name="Shape 96"/>
        <p:cNvGrpSpPr/>
        <p:nvPr/>
      </p:nvGrpSpPr>
      <p:grpSpPr>
        <a:xfrm>
          <a:off x="0" y="0"/>
          <a:ext cx="0" cy="0"/>
          <a:chOff x="0" y="0"/>
          <a:chExt cx="0" cy="0"/>
        </a:xfrm>
      </p:grpSpPr>
      <p:sp>
        <p:nvSpPr>
          <p:cNvPr id="97" name="Google Shape;97;p20"/>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98" name="Google Shape;98;p20"/>
          <p:cNvSpPr txBox="1"/>
          <p:nvPr>
            <p:ph idx="1" type="body"/>
          </p:nvPr>
        </p:nvSpPr>
        <p:spPr>
          <a:xfrm>
            <a:off x="628650" y="1369219"/>
            <a:ext cx="3886200" cy="32634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99" name="Google Shape;99;p20"/>
          <p:cNvSpPr txBox="1"/>
          <p:nvPr>
            <p:ph idx="2" type="body"/>
          </p:nvPr>
        </p:nvSpPr>
        <p:spPr>
          <a:xfrm>
            <a:off x="4629150" y="1369219"/>
            <a:ext cx="3886200" cy="32634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00" name="Google Shape;100;p20"/>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1" name="Google Shape;101;p20"/>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2" name="Google Shape;102;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rPr lang="en"/>
              <a:t>| </a:t>
            </a:r>
            <a:fld id="{00000000-1234-1234-1234-123412341234}" type="slidenum">
              <a:rPr lang="en"/>
              <a:t>‹#›</a:t>
            </a:fld>
            <a:endParaRPr/>
          </a:p>
        </p:txBody>
      </p:sp>
      <p:cxnSp>
        <p:nvCxnSpPr>
          <p:cNvPr id="103" name="Google Shape;103;p20"/>
          <p:cNvCxnSpPr/>
          <p:nvPr/>
        </p:nvCxnSpPr>
        <p:spPr>
          <a:xfrm>
            <a:off x="798472" y="952560"/>
            <a:ext cx="743100" cy="0"/>
          </a:xfrm>
          <a:prstGeom prst="straightConnector1">
            <a:avLst/>
          </a:prstGeom>
          <a:noFill/>
          <a:ln cap="rnd" cmpd="sng" w="28575">
            <a:solidFill>
              <a:srgbClr val="B32C26"/>
            </a:solidFill>
            <a:prstDash val="solid"/>
            <a:miter lim="800000"/>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4" name="Shape 104"/>
        <p:cNvGrpSpPr/>
        <p:nvPr/>
      </p:nvGrpSpPr>
      <p:grpSpPr>
        <a:xfrm>
          <a:off x="0" y="0"/>
          <a:ext cx="0" cy="0"/>
          <a:chOff x="0" y="0"/>
          <a:chExt cx="0" cy="0"/>
        </a:xfrm>
      </p:grpSpPr>
      <p:sp>
        <p:nvSpPr>
          <p:cNvPr id="105" name="Google Shape;105;p21"/>
          <p:cNvSpPr txBox="1"/>
          <p:nvPr>
            <p:ph type="title"/>
          </p:nvPr>
        </p:nvSpPr>
        <p:spPr>
          <a:xfrm>
            <a:off x="629841" y="273844"/>
            <a:ext cx="7886700" cy="9942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06" name="Google Shape;106;p21"/>
          <p:cNvSpPr txBox="1"/>
          <p:nvPr>
            <p:ph idx="1" type="body"/>
          </p:nvPr>
        </p:nvSpPr>
        <p:spPr>
          <a:xfrm>
            <a:off x="629841" y="1260872"/>
            <a:ext cx="3868200" cy="6180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9pPr>
          </a:lstStyle>
          <a:p/>
        </p:txBody>
      </p:sp>
      <p:sp>
        <p:nvSpPr>
          <p:cNvPr id="107" name="Google Shape;107;p21"/>
          <p:cNvSpPr txBox="1"/>
          <p:nvPr>
            <p:ph idx="2" type="body"/>
          </p:nvPr>
        </p:nvSpPr>
        <p:spPr>
          <a:xfrm>
            <a:off x="629841" y="1878806"/>
            <a:ext cx="3868200" cy="27633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08" name="Google Shape;108;p21"/>
          <p:cNvSpPr txBox="1"/>
          <p:nvPr>
            <p:ph idx="3" type="body"/>
          </p:nvPr>
        </p:nvSpPr>
        <p:spPr>
          <a:xfrm>
            <a:off x="4629150" y="1260872"/>
            <a:ext cx="3887400" cy="6180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9pPr>
          </a:lstStyle>
          <a:p/>
        </p:txBody>
      </p:sp>
      <p:sp>
        <p:nvSpPr>
          <p:cNvPr id="109" name="Google Shape;109;p21"/>
          <p:cNvSpPr txBox="1"/>
          <p:nvPr>
            <p:ph idx="4" type="body"/>
          </p:nvPr>
        </p:nvSpPr>
        <p:spPr>
          <a:xfrm>
            <a:off x="4629150" y="1878806"/>
            <a:ext cx="3887400" cy="27633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10" name="Google Shape;110;p21"/>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1" name="Google Shape;111;p21"/>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2" name="Google Shape;112;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rPr lang="en"/>
              <a:t>| </a:t>
            </a:r>
            <a:fld id="{00000000-1234-1234-1234-123412341234}" type="slidenum">
              <a:rPr lang="en"/>
              <a:t>‹#›</a:t>
            </a:fld>
            <a:endParaRPr/>
          </a:p>
        </p:txBody>
      </p:sp>
      <p:cxnSp>
        <p:nvCxnSpPr>
          <p:cNvPr id="113" name="Google Shape;113;p21"/>
          <p:cNvCxnSpPr/>
          <p:nvPr/>
        </p:nvCxnSpPr>
        <p:spPr>
          <a:xfrm>
            <a:off x="798472" y="952560"/>
            <a:ext cx="743100" cy="0"/>
          </a:xfrm>
          <a:prstGeom prst="straightConnector1">
            <a:avLst/>
          </a:prstGeom>
          <a:noFill/>
          <a:ln cap="rnd" cmpd="sng" w="28575">
            <a:solidFill>
              <a:srgbClr val="B32C26"/>
            </a:solidFill>
            <a:prstDash val="solid"/>
            <a:miter lim="800000"/>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4" name="Shape 114"/>
        <p:cNvGrpSpPr/>
        <p:nvPr/>
      </p:nvGrpSpPr>
      <p:grpSpPr>
        <a:xfrm>
          <a:off x="0" y="0"/>
          <a:ext cx="0" cy="0"/>
          <a:chOff x="0" y="0"/>
          <a:chExt cx="0" cy="0"/>
        </a:xfrm>
      </p:grpSpPr>
      <p:sp>
        <p:nvSpPr>
          <p:cNvPr id="115" name="Google Shape;115;p22"/>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16" name="Google Shape;116;p22"/>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7" name="Google Shape;117;p22"/>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18" name="Google Shape;118;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rPr lang="en"/>
              <a:t>| </a:t>
            </a:r>
            <a:fld id="{00000000-1234-1234-1234-123412341234}" type="slidenum">
              <a:rPr lang="en"/>
              <a:t>‹#›</a:t>
            </a:fld>
            <a:endParaRPr/>
          </a:p>
        </p:txBody>
      </p:sp>
      <p:cxnSp>
        <p:nvCxnSpPr>
          <p:cNvPr id="119" name="Google Shape;119;p22"/>
          <p:cNvCxnSpPr/>
          <p:nvPr/>
        </p:nvCxnSpPr>
        <p:spPr>
          <a:xfrm>
            <a:off x="798472" y="952560"/>
            <a:ext cx="743100" cy="0"/>
          </a:xfrm>
          <a:prstGeom prst="straightConnector1">
            <a:avLst/>
          </a:prstGeom>
          <a:noFill/>
          <a:ln cap="rnd" cmpd="sng" w="28575">
            <a:solidFill>
              <a:srgbClr val="B32C26"/>
            </a:solidFill>
            <a:prstDash val="solid"/>
            <a:miter lim="800000"/>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0" name="Shape 120"/>
        <p:cNvGrpSpPr/>
        <p:nvPr/>
      </p:nvGrpSpPr>
      <p:grpSpPr>
        <a:xfrm>
          <a:off x="0" y="0"/>
          <a:ext cx="0" cy="0"/>
          <a:chOff x="0" y="0"/>
          <a:chExt cx="0" cy="0"/>
        </a:xfrm>
      </p:grpSpPr>
      <p:sp>
        <p:nvSpPr>
          <p:cNvPr id="121" name="Google Shape;121;p23"/>
          <p:cNvSpPr txBox="1"/>
          <p:nvPr>
            <p:ph type="title"/>
          </p:nvPr>
        </p:nvSpPr>
        <p:spPr>
          <a:xfrm>
            <a:off x="629841" y="342900"/>
            <a:ext cx="2949300" cy="1200000"/>
          </a:xfrm>
          <a:prstGeom prst="rect">
            <a:avLst/>
          </a:prstGeom>
          <a:noFill/>
          <a:ln>
            <a:noFill/>
          </a:ln>
        </p:spPr>
        <p:txBody>
          <a:bodyPr anchorCtr="0" anchor="b" bIns="68575" lIns="68575" spcFirstLastPara="1" rIns="68575" wrap="square" tIns="68575">
            <a:noAutofit/>
          </a:bodyPr>
          <a:lstStyle>
            <a:lvl1pPr lvl="0" marR="0" rtl="0" algn="l">
              <a:lnSpc>
                <a:spcPct val="90000"/>
              </a:lnSpc>
              <a:spcBef>
                <a:spcPts val="0"/>
              </a:spcBef>
              <a:spcAft>
                <a:spcPts val="0"/>
              </a:spcAft>
              <a:buClr>
                <a:schemeClr val="dk1"/>
              </a:buClr>
              <a:buSzPts val="1100"/>
              <a:buFont typeface="Calibri"/>
              <a:buNone/>
              <a:defRPr b="0" i="0" sz="24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22" name="Google Shape;122;p23"/>
          <p:cNvSpPr txBox="1"/>
          <p:nvPr>
            <p:ph idx="1" type="body"/>
          </p:nvPr>
        </p:nvSpPr>
        <p:spPr>
          <a:xfrm>
            <a:off x="3887391" y="740569"/>
            <a:ext cx="4629000" cy="3655200"/>
          </a:xfrm>
          <a:prstGeom prst="rect">
            <a:avLst/>
          </a:prstGeom>
          <a:noFill/>
          <a:ln>
            <a:noFill/>
          </a:ln>
        </p:spPr>
        <p:txBody>
          <a:bodyPr anchorCtr="0" anchor="t" bIns="68575" lIns="68575" spcFirstLastPara="1" rIns="68575" wrap="square" tIns="68575">
            <a:noAutofit/>
          </a:bodyPr>
          <a:lstStyle>
            <a:lvl1pPr indent="-381000" lvl="0" marL="4572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23" name="Google Shape;123;p23"/>
          <p:cNvSpPr txBox="1"/>
          <p:nvPr>
            <p:ph idx="2" type="body"/>
          </p:nvPr>
        </p:nvSpPr>
        <p:spPr>
          <a:xfrm>
            <a:off x="629841" y="1543050"/>
            <a:ext cx="2949300" cy="28587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9pPr>
          </a:lstStyle>
          <a:p/>
        </p:txBody>
      </p:sp>
      <p:sp>
        <p:nvSpPr>
          <p:cNvPr id="124" name="Google Shape;124;p23"/>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5" name="Google Shape;125;p23"/>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26" name="Google Shape;126;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rPr lang="en"/>
              <a:t>| </a:t>
            </a:r>
            <a:fld id="{00000000-1234-1234-1234-123412341234}" type="slidenum">
              <a:rPr lang="en"/>
              <a:t>‹#›</a:t>
            </a:fld>
            <a:endParaRPr/>
          </a:p>
        </p:txBody>
      </p:sp>
      <p:cxnSp>
        <p:nvCxnSpPr>
          <p:cNvPr id="127" name="Google Shape;127;p23"/>
          <p:cNvCxnSpPr/>
          <p:nvPr/>
        </p:nvCxnSpPr>
        <p:spPr>
          <a:xfrm>
            <a:off x="722272" y="1548553"/>
            <a:ext cx="743100" cy="0"/>
          </a:xfrm>
          <a:prstGeom prst="straightConnector1">
            <a:avLst/>
          </a:prstGeom>
          <a:noFill/>
          <a:ln cap="rnd" cmpd="sng" w="28575">
            <a:solidFill>
              <a:srgbClr val="B32C26"/>
            </a:solidFill>
            <a:prstDash val="solid"/>
            <a:miter lim="800000"/>
            <a:headEnd len="sm" w="sm" type="none"/>
            <a:tailEnd len="sm" w="sm"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8" name="Shape 128"/>
        <p:cNvGrpSpPr/>
        <p:nvPr/>
      </p:nvGrpSpPr>
      <p:grpSpPr>
        <a:xfrm>
          <a:off x="0" y="0"/>
          <a:ext cx="0" cy="0"/>
          <a:chOff x="0" y="0"/>
          <a:chExt cx="0" cy="0"/>
        </a:xfrm>
      </p:grpSpPr>
      <p:sp>
        <p:nvSpPr>
          <p:cNvPr id="129" name="Google Shape;129;p24"/>
          <p:cNvSpPr txBox="1"/>
          <p:nvPr>
            <p:ph type="title"/>
          </p:nvPr>
        </p:nvSpPr>
        <p:spPr>
          <a:xfrm>
            <a:off x="629841" y="342900"/>
            <a:ext cx="2949300" cy="1200000"/>
          </a:xfrm>
          <a:prstGeom prst="rect">
            <a:avLst/>
          </a:prstGeom>
          <a:noFill/>
          <a:ln>
            <a:noFill/>
          </a:ln>
        </p:spPr>
        <p:txBody>
          <a:bodyPr anchorCtr="0" anchor="b" bIns="68575" lIns="68575" spcFirstLastPara="1" rIns="68575" wrap="square" tIns="68575">
            <a:noAutofit/>
          </a:bodyPr>
          <a:lstStyle>
            <a:lvl1pPr lvl="0" marR="0" rtl="0" algn="l">
              <a:lnSpc>
                <a:spcPct val="90000"/>
              </a:lnSpc>
              <a:spcBef>
                <a:spcPts val="0"/>
              </a:spcBef>
              <a:spcAft>
                <a:spcPts val="0"/>
              </a:spcAft>
              <a:buClr>
                <a:schemeClr val="dk1"/>
              </a:buClr>
              <a:buSzPts val="1100"/>
              <a:buFont typeface="Calibri"/>
              <a:buNone/>
              <a:defRPr b="0" i="0" sz="24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30" name="Google Shape;130;p24"/>
          <p:cNvSpPr/>
          <p:nvPr>
            <p:ph idx="2" type="pic"/>
          </p:nvPr>
        </p:nvSpPr>
        <p:spPr>
          <a:xfrm>
            <a:off x="3887391" y="740569"/>
            <a:ext cx="4629000" cy="3655200"/>
          </a:xfrm>
          <a:prstGeom prst="rect">
            <a:avLst/>
          </a:prstGeom>
          <a:noFill/>
          <a:ln>
            <a:noFill/>
          </a:ln>
        </p:spPr>
        <p:txBody>
          <a:bodyPr anchorCtr="0" anchor="t" bIns="68575" lIns="68575" spcFirstLastPara="1" rIns="68575" wrap="square" tIns="68575">
            <a:noAutofit/>
          </a:bodyPr>
          <a:lstStyle>
            <a:lvl1pPr lvl="0" marR="0" rtl="0" algn="l">
              <a:lnSpc>
                <a:spcPct val="90000"/>
              </a:lnSpc>
              <a:spcBef>
                <a:spcPts val="800"/>
              </a:spcBef>
              <a:spcAft>
                <a:spcPts val="0"/>
              </a:spcAft>
              <a:buClr>
                <a:schemeClr val="dk1"/>
              </a:buClr>
              <a:buSzPts val="11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1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1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9pPr>
          </a:lstStyle>
          <a:p/>
        </p:txBody>
      </p:sp>
      <p:sp>
        <p:nvSpPr>
          <p:cNvPr id="131" name="Google Shape;131;p24"/>
          <p:cNvSpPr txBox="1"/>
          <p:nvPr>
            <p:ph idx="1" type="body"/>
          </p:nvPr>
        </p:nvSpPr>
        <p:spPr>
          <a:xfrm>
            <a:off x="629841" y="1543050"/>
            <a:ext cx="2949300" cy="28587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9pPr>
          </a:lstStyle>
          <a:p/>
        </p:txBody>
      </p:sp>
      <p:sp>
        <p:nvSpPr>
          <p:cNvPr id="132" name="Google Shape;132;p24"/>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3" name="Google Shape;133;p24"/>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4" name="Google Shape;134;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rPr lang="en"/>
              <a:t>| </a:t>
            </a:r>
            <a:fld id="{00000000-1234-1234-1234-123412341234}" type="slidenum">
              <a:rPr lang="en"/>
              <a:t>‹#›</a:t>
            </a:fld>
            <a:endParaRPr/>
          </a:p>
        </p:txBody>
      </p:sp>
      <p:cxnSp>
        <p:nvCxnSpPr>
          <p:cNvPr id="135" name="Google Shape;135;p24"/>
          <p:cNvCxnSpPr/>
          <p:nvPr/>
        </p:nvCxnSpPr>
        <p:spPr>
          <a:xfrm>
            <a:off x="722272" y="1548553"/>
            <a:ext cx="743100" cy="0"/>
          </a:xfrm>
          <a:prstGeom prst="straightConnector1">
            <a:avLst/>
          </a:prstGeom>
          <a:noFill/>
          <a:ln cap="rnd" cmpd="sng" w="28575">
            <a:solidFill>
              <a:srgbClr val="B32C26"/>
            </a:solidFill>
            <a:prstDash val="solid"/>
            <a:miter lim="800000"/>
            <a:headEnd len="sm" w="sm" type="none"/>
            <a:tailEnd len="sm" w="sm"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6" name="Shape 136"/>
        <p:cNvGrpSpPr/>
        <p:nvPr/>
      </p:nvGrpSpPr>
      <p:grpSpPr>
        <a:xfrm>
          <a:off x="0" y="0"/>
          <a:ext cx="0" cy="0"/>
          <a:chOff x="0" y="0"/>
          <a:chExt cx="0" cy="0"/>
        </a:xfrm>
      </p:grpSpPr>
      <p:sp>
        <p:nvSpPr>
          <p:cNvPr id="137" name="Google Shape;137;p25"/>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38" name="Google Shape;138;p25"/>
          <p:cNvSpPr txBox="1"/>
          <p:nvPr>
            <p:ph idx="1" type="body"/>
          </p:nvPr>
        </p:nvSpPr>
        <p:spPr>
          <a:xfrm rot="5400000">
            <a:off x="2940300" y="-942431"/>
            <a:ext cx="3263400" cy="78867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39" name="Google Shape;139;p25"/>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40" name="Google Shape;140;p25"/>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41" name="Google Shape;141;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rPr lang="en"/>
              <a:t>| </a:t>
            </a:r>
            <a:fld id="{00000000-1234-1234-1234-123412341234}" type="slidenum">
              <a:rPr lang="en"/>
              <a:t>‹#›</a:t>
            </a:fld>
            <a:endParaRPr/>
          </a:p>
        </p:txBody>
      </p:sp>
      <p:cxnSp>
        <p:nvCxnSpPr>
          <p:cNvPr id="142" name="Google Shape;142;p25"/>
          <p:cNvCxnSpPr/>
          <p:nvPr/>
        </p:nvCxnSpPr>
        <p:spPr>
          <a:xfrm>
            <a:off x="798472" y="952560"/>
            <a:ext cx="743100" cy="0"/>
          </a:xfrm>
          <a:prstGeom prst="straightConnector1">
            <a:avLst/>
          </a:prstGeom>
          <a:noFill/>
          <a:ln cap="rnd" cmpd="sng" w="28575">
            <a:solidFill>
              <a:srgbClr val="B32C26"/>
            </a:solidFill>
            <a:prstDash val="solid"/>
            <a:miter lim="800000"/>
            <a:headEnd len="sm" w="sm" type="none"/>
            <a:tailEnd len="sm" w="sm" type="none"/>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3" name="Shape 143"/>
        <p:cNvGrpSpPr/>
        <p:nvPr/>
      </p:nvGrpSpPr>
      <p:grpSpPr>
        <a:xfrm>
          <a:off x="0" y="0"/>
          <a:ext cx="0" cy="0"/>
          <a:chOff x="0" y="0"/>
          <a:chExt cx="0" cy="0"/>
        </a:xfrm>
      </p:grpSpPr>
      <p:sp>
        <p:nvSpPr>
          <p:cNvPr id="144" name="Google Shape;144;p26"/>
          <p:cNvSpPr txBox="1"/>
          <p:nvPr>
            <p:ph type="title"/>
          </p:nvPr>
        </p:nvSpPr>
        <p:spPr>
          <a:xfrm rot="5400000">
            <a:off x="5350050" y="1467544"/>
            <a:ext cx="4359000" cy="19716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145" name="Google Shape;145;p26"/>
          <p:cNvSpPr txBox="1"/>
          <p:nvPr>
            <p:ph idx="1" type="body"/>
          </p:nvPr>
        </p:nvSpPr>
        <p:spPr>
          <a:xfrm rot="5400000">
            <a:off x="1349475" y="-447056"/>
            <a:ext cx="4359000" cy="58008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46" name="Google Shape;146;p26"/>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47" name="Google Shape;147;p26"/>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48" name="Google Shape;148;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r>
              <a:rPr lang="en"/>
              <a:t>| </a:t>
            </a: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image" Target="../media/image1.pn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noAutofit/>
          </a:bodyPr>
          <a:lstStyle>
            <a:lvl1pPr lv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6" name="Google Shape;66;p15"/>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7" name="Google Shape;67;p15"/>
          <p:cNvSpPr txBox="1"/>
          <p:nvPr>
            <p:ph idx="10" type="dt"/>
          </p:nvPr>
        </p:nvSpPr>
        <p:spPr>
          <a:xfrm>
            <a:off x="628650" y="4767263"/>
            <a:ext cx="2057400" cy="273900"/>
          </a:xfrm>
          <a:prstGeom prst="rect">
            <a:avLst/>
          </a:prstGeom>
          <a:noFill/>
          <a:ln>
            <a:noFill/>
          </a:ln>
        </p:spPr>
        <p:txBody>
          <a:bodyPr anchorCtr="0" anchor="ctr" bIns="68575" lIns="68575" spcFirstLastPara="1" rIns="68575" wrap="square" tIns="685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8" name="Google Shape;68;p15"/>
          <p:cNvSpPr txBox="1"/>
          <p:nvPr>
            <p:ph idx="11" type="ftr"/>
          </p:nvPr>
        </p:nvSpPr>
        <p:spPr>
          <a:xfrm>
            <a:off x="3028950" y="4767263"/>
            <a:ext cx="3086100" cy="273900"/>
          </a:xfrm>
          <a:prstGeom prst="rect">
            <a:avLst/>
          </a:prstGeom>
          <a:noFill/>
          <a:ln>
            <a:noFill/>
          </a:ln>
        </p:spPr>
        <p:txBody>
          <a:bodyPr anchorCtr="0" anchor="ctr" bIns="68575" lIns="68575" spcFirstLastPara="1" rIns="68575" wrap="square" tIns="685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9" name="Google Shape;69;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70" name="Google Shape;70;p15"/>
          <p:cNvSpPr/>
          <p:nvPr/>
        </p:nvSpPr>
        <p:spPr>
          <a:xfrm>
            <a:off x="0" y="0"/>
            <a:ext cx="9144000" cy="5143500"/>
          </a:xfrm>
          <a:prstGeom prst="rect">
            <a:avLst/>
          </a:prstGeom>
          <a:solidFill>
            <a:srgbClr val="F2F3E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F2F4E"/>
              </a:solidFill>
              <a:latin typeface="Calibri"/>
              <a:ea typeface="Calibri"/>
              <a:cs typeface="Calibri"/>
              <a:sym typeface="Calibri"/>
            </a:endParaRPr>
          </a:p>
        </p:txBody>
      </p:sp>
      <p:sp>
        <p:nvSpPr>
          <p:cNvPr id="71" name="Google Shape;71;p15"/>
          <p:cNvSpPr/>
          <p:nvPr/>
        </p:nvSpPr>
        <p:spPr>
          <a:xfrm>
            <a:off x="0" y="4698000"/>
            <a:ext cx="9144000" cy="445500"/>
          </a:xfrm>
          <a:prstGeom prst="rect">
            <a:avLst/>
          </a:prstGeom>
          <a:solidFill>
            <a:srgbClr val="1F2F4E"/>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AMA_Lockup1.png" id="72" name="Google Shape;72;p15"/>
          <p:cNvPicPr preferRelativeResize="0"/>
          <p:nvPr/>
        </p:nvPicPr>
        <p:blipFill rotWithShape="1">
          <a:blip r:embed="rId1">
            <a:alphaModFix/>
          </a:blip>
          <a:srcRect b="0" l="0" r="0" t="0"/>
          <a:stretch/>
        </p:blipFill>
        <p:spPr>
          <a:xfrm>
            <a:off x="207355" y="4798904"/>
            <a:ext cx="1801500" cy="2697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mc:AlternateContent>
    <mc:Choice Requires="p14">
      <p:transition spd="slow" p14:dur="10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image" Target="../media/image20.png"/><Relationship Id="rId7"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17.jp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hyperlink" Target="http://bit.ly/TU-AMA-general-body-slack" TargetMode="Externa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7"/>
          <p:cNvSpPr txBox="1"/>
          <p:nvPr/>
        </p:nvSpPr>
        <p:spPr>
          <a:xfrm>
            <a:off x="822963" y="-202850"/>
            <a:ext cx="7643700" cy="121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400"/>
              <a:buFont typeface="Arial"/>
              <a:buNone/>
            </a:pPr>
            <a:r>
              <a:rPr b="1" i="0" lang="en" sz="3400" u="none" cap="none" strike="noStrike">
                <a:solidFill>
                  <a:srgbClr val="000000"/>
                </a:solidFill>
                <a:latin typeface="Montserrat"/>
                <a:ea typeface="Montserrat"/>
                <a:cs typeface="Montserrat"/>
                <a:sym typeface="Montserrat"/>
              </a:rPr>
              <a:t>Scan with your Suitable App! </a:t>
            </a:r>
            <a:endParaRPr b="0" i="0" sz="2000" u="none" cap="none" strike="noStrike">
              <a:solidFill>
                <a:srgbClr val="000000"/>
              </a:solidFill>
              <a:latin typeface="Montserrat"/>
              <a:ea typeface="Montserrat"/>
              <a:cs typeface="Montserrat"/>
              <a:sym typeface="Montserrat"/>
            </a:endParaRPr>
          </a:p>
        </p:txBody>
      </p:sp>
      <p:pic>
        <p:nvPicPr>
          <p:cNvPr id="154" name="Google Shape;154;p27"/>
          <p:cNvPicPr preferRelativeResize="0"/>
          <p:nvPr/>
        </p:nvPicPr>
        <p:blipFill rotWithShape="1">
          <a:blip r:embed="rId3">
            <a:alphaModFix/>
          </a:blip>
          <a:srcRect b="7197" l="11342" r="11342" t="6297"/>
          <a:stretch/>
        </p:blipFill>
        <p:spPr>
          <a:xfrm rot="55">
            <a:off x="295409" y="115910"/>
            <a:ext cx="614307" cy="687349"/>
          </a:xfrm>
          <a:prstGeom prst="rect">
            <a:avLst/>
          </a:prstGeom>
          <a:noFill/>
          <a:ln>
            <a:noFill/>
          </a:ln>
        </p:spPr>
      </p:pic>
      <p:pic>
        <p:nvPicPr>
          <p:cNvPr id="155" name="Google Shape;155;p27"/>
          <p:cNvPicPr preferRelativeResize="0"/>
          <p:nvPr/>
        </p:nvPicPr>
        <p:blipFill rotWithShape="1">
          <a:blip r:embed="rId3">
            <a:alphaModFix/>
          </a:blip>
          <a:srcRect b="7197" l="11342" r="11342" t="6297"/>
          <a:stretch/>
        </p:blipFill>
        <p:spPr>
          <a:xfrm rot="55">
            <a:off x="8234284" y="138523"/>
            <a:ext cx="614307" cy="687349"/>
          </a:xfrm>
          <a:prstGeom prst="rect">
            <a:avLst/>
          </a:prstGeom>
          <a:noFill/>
          <a:ln>
            <a:noFill/>
          </a:ln>
        </p:spPr>
      </p:pic>
      <p:pic>
        <p:nvPicPr>
          <p:cNvPr id="156" name="Google Shape;156;p27"/>
          <p:cNvPicPr preferRelativeResize="0"/>
          <p:nvPr/>
        </p:nvPicPr>
        <p:blipFill rotWithShape="1">
          <a:blip r:embed="rId4">
            <a:alphaModFix/>
          </a:blip>
          <a:srcRect b="2471" l="0" r="0" t="2471"/>
          <a:stretch/>
        </p:blipFill>
        <p:spPr>
          <a:xfrm>
            <a:off x="5428025" y="1176450"/>
            <a:ext cx="2806250" cy="2790600"/>
          </a:xfrm>
          <a:prstGeom prst="rect">
            <a:avLst/>
          </a:prstGeom>
          <a:noFill/>
          <a:ln>
            <a:noFill/>
          </a:ln>
        </p:spPr>
      </p:pic>
      <p:pic>
        <p:nvPicPr>
          <p:cNvPr descr="Tired Manic Monday GIF by Nebraska Humane Society" id="157" name="Google Shape;157;p27"/>
          <p:cNvPicPr preferRelativeResize="0"/>
          <p:nvPr/>
        </p:nvPicPr>
        <p:blipFill>
          <a:blip r:embed="rId5">
            <a:alphaModFix/>
          </a:blip>
          <a:stretch>
            <a:fillRect/>
          </a:stretch>
        </p:blipFill>
        <p:spPr>
          <a:xfrm>
            <a:off x="909725" y="1105175"/>
            <a:ext cx="3910874" cy="293315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p3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3C1E"/>
        </a:solidFill>
      </p:bgPr>
    </p:bg>
    <p:spTree>
      <p:nvGrpSpPr>
        <p:cNvPr id="266" name="Shape 266"/>
        <p:cNvGrpSpPr/>
        <p:nvPr/>
      </p:nvGrpSpPr>
      <p:grpSpPr>
        <a:xfrm>
          <a:off x="0" y="0"/>
          <a:ext cx="0" cy="0"/>
          <a:chOff x="0" y="0"/>
          <a:chExt cx="0" cy="0"/>
        </a:xfrm>
      </p:grpSpPr>
      <p:sp>
        <p:nvSpPr>
          <p:cNvPr id="267" name="Google Shape;267;p37"/>
          <p:cNvSpPr txBox="1"/>
          <p:nvPr/>
        </p:nvSpPr>
        <p:spPr>
          <a:xfrm>
            <a:off x="514350" y="1415802"/>
            <a:ext cx="6724968" cy="1544031"/>
          </a:xfrm>
          <a:prstGeom prst="rect">
            <a:avLst/>
          </a:prstGeom>
          <a:noFill/>
          <a:ln>
            <a:noFill/>
          </a:ln>
        </p:spPr>
        <p:txBody>
          <a:bodyPr anchorCtr="0" anchor="t" bIns="0" lIns="0" spcFirstLastPara="1" rIns="0" wrap="square" tIns="0">
            <a:spAutoFit/>
          </a:bodyPr>
          <a:lstStyle/>
          <a:p>
            <a:pPr indent="0" lvl="0" marL="0" marR="0" rtl="0" algn="l">
              <a:lnSpc>
                <a:spcPct val="86007"/>
              </a:lnSpc>
              <a:spcBef>
                <a:spcPts val="0"/>
              </a:spcBef>
              <a:spcAft>
                <a:spcPts val="0"/>
              </a:spcAft>
              <a:buNone/>
            </a:pPr>
            <a:r>
              <a:rPr b="1" i="0" lang="en" sz="6800" u="none" cap="none" strike="noStrike">
                <a:solidFill>
                  <a:srgbClr val="F9F7DC"/>
                </a:solidFill>
                <a:latin typeface="Poppins"/>
                <a:ea typeface="Poppins"/>
                <a:cs typeface="Poppins"/>
                <a:sym typeface="Poppins"/>
              </a:rPr>
              <a:t>Fox Global Immersions</a:t>
            </a:r>
            <a:endParaRPr sz="700"/>
          </a:p>
        </p:txBody>
      </p:sp>
      <p:sp>
        <p:nvSpPr>
          <p:cNvPr id="268" name="Google Shape;268;p37"/>
          <p:cNvSpPr/>
          <p:nvPr/>
        </p:nvSpPr>
        <p:spPr>
          <a:xfrm>
            <a:off x="4932529" y="3304527"/>
            <a:ext cx="2110743" cy="1828003"/>
          </a:xfrm>
          <a:custGeom>
            <a:rect b="b" l="l" r="r" t="t"/>
            <a:pathLst>
              <a:path extrusionOk="0" h="5396230" w="6230874">
                <a:moveTo>
                  <a:pt x="3115437" y="0"/>
                </a:moveTo>
                <a:lnTo>
                  <a:pt x="0" y="5396230"/>
                </a:lnTo>
                <a:lnTo>
                  <a:pt x="6230874" y="5396230"/>
                </a:lnTo>
                <a:close/>
              </a:path>
            </a:pathLst>
          </a:custGeom>
          <a:blipFill rotWithShape="1">
            <a:blip r:embed="rId3">
              <a:alphaModFix/>
            </a:blip>
            <a:stretch>
              <a:fillRect b="0" l="-15903" r="-15903" t="0"/>
            </a:stretch>
          </a:blipFill>
          <a:ln>
            <a:noFill/>
          </a:ln>
        </p:spPr>
      </p:sp>
      <p:sp>
        <p:nvSpPr>
          <p:cNvPr id="269" name="Google Shape;269;p37"/>
          <p:cNvSpPr/>
          <p:nvPr/>
        </p:nvSpPr>
        <p:spPr>
          <a:xfrm>
            <a:off x="6109137" y="1127120"/>
            <a:ext cx="2110743" cy="1828003"/>
          </a:xfrm>
          <a:custGeom>
            <a:rect b="b" l="l" r="r" t="t"/>
            <a:pathLst>
              <a:path extrusionOk="0" h="5396230" w="6230874">
                <a:moveTo>
                  <a:pt x="3115437" y="0"/>
                </a:moveTo>
                <a:lnTo>
                  <a:pt x="0" y="5396230"/>
                </a:lnTo>
                <a:lnTo>
                  <a:pt x="6230874" y="5396230"/>
                </a:lnTo>
                <a:close/>
              </a:path>
            </a:pathLst>
          </a:custGeom>
          <a:blipFill rotWithShape="1">
            <a:blip r:embed="rId4">
              <a:alphaModFix/>
            </a:blip>
            <a:stretch>
              <a:fillRect b="0" l="-15070" r="-15068" t="0"/>
            </a:stretch>
          </a:blipFill>
          <a:ln>
            <a:noFill/>
          </a:ln>
        </p:spPr>
      </p:sp>
      <p:sp>
        <p:nvSpPr>
          <p:cNvPr id="270" name="Google Shape;270;p37"/>
          <p:cNvSpPr/>
          <p:nvPr/>
        </p:nvSpPr>
        <p:spPr>
          <a:xfrm>
            <a:off x="7434147" y="-982770"/>
            <a:ext cx="2110743" cy="1828003"/>
          </a:xfrm>
          <a:custGeom>
            <a:rect b="b" l="l" r="r" t="t"/>
            <a:pathLst>
              <a:path extrusionOk="0" h="5396230" w="6230874">
                <a:moveTo>
                  <a:pt x="3115437" y="0"/>
                </a:moveTo>
                <a:lnTo>
                  <a:pt x="0" y="5396230"/>
                </a:lnTo>
                <a:lnTo>
                  <a:pt x="6230874" y="5396230"/>
                </a:lnTo>
                <a:close/>
              </a:path>
            </a:pathLst>
          </a:custGeom>
          <a:blipFill rotWithShape="1">
            <a:blip r:embed="rId5">
              <a:alphaModFix/>
            </a:blip>
            <a:stretch>
              <a:fillRect b="0" l="-27017" r="-27017" t="0"/>
            </a:stretch>
          </a:blipFill>
          <a:ln>
            <a:noFill/>
          </a:ln>
        </p:spPr>
      </p:sp>
      <p:sp>
        <p:nvSpPr>
          <p:cNvPr id="271" name="Google Shape;271;p37"/>
          <p:cNvSpPr/>
          <p:nvPr/>
        </p:nvSpPr>
        <p:spPr>
          <a:xfrm>
            <a:off x="6088960" y="3133205"/>
            <a:ext cx="2136194" cy="1849944"/>
          </a:xfrm>
          <a:custGeom>
            <a:rect b="b" l="l" r="r" t="t"/>
            <a:pathLst>
              <a:path extrusionOk="0" h="5499100" w="6350000">
                <a:moveTo>
                  <a:pt x="3175000" y="0"/>
                </a:moveTo>
                <a:lnTo>
                  <a:pt x="0" y="0"/>
                </a:lnTo>
                <a:lnTo>
                  <a:pt x="1587500" y="2749550"/>
                </a:lnTo>
                <a:lnTo>
                  <a:pt x="3175000" y="5499100"/>
                </a:lnTo>
                <a:lnTo>
                  <a:pt x="4762500" y="2749550"/>
                </a:lnTo>
                <a:lnTo>
                  <a:pt x="6350000" y="0"/>
                </a:lnTo>
                <a:close/>
              </a:path>
            </a:pathLst>
          </a:custGeom>
          <a:blipFill rotWithShape="1">
            <a:blip r:embed="rId6">
              <a:alphaModFix/>
            </a:blip>
            <a:stretch>
              <a:fillRect b="0" l="-15066" r="-15065" t="0"/>
            </a:stretch>
          </a:blipFill>
          <a:ln>
            <a:noFill/>
          </a:ln>
        </p:spPr>
      </p:sp>
      <p:sp>
        <p:nvSpPr>
          <p:cNvPr id="272" name="Google Shape;272;p37"/>
          <p:cNvSpPr/>
          <p:nvPr/>
        </p:nvSpPr>
        <p:spPr>
          <a:xfrm>
            <a:off x="7295816" y="1006435"/>
            <a:ext cx="2136194" cy="1849944"/>
          </a:xfrm>
          <a:custGeom>
            <a:rect b="b" l="l" r="r" t="t"/>
            <a:pathLst>
              <a:path extrusionOk="0" h="5499100" w="6350000">
                <a:moveTo>
                  <a:pt x="3175000" y="0"/>
                </a:moveTo>
                <a:lnTo>
                  <a:pt x="0" y="0"/>
                </a:lnTo>
                <a:lnTo>
                  <a:pt x="1587500" y="2749550"/>
                </a:lnTo>
                <a:lnTo>
                  <a:pt x="3175000" y="5499100"/>
                </a:lnTo>
                <a:lnTo>
                  <a:pt x="4762500" y="2749550"/>
                </a:lnTo>
                <a:lnTo>
                  <a:pt x="6350000" y="0"/>
                </a:lnTo>
                <a:close/>
              </a:path>
            </a:pathLst>
          </a:custGeom>
          <a:blipFill rotWithShape="1">
            <a:blip r:embed="rId7">
              <a:alphaModFix/>
            </a:blip>
            <a:stretch>
              <a:fillRect b="0" l="-15066" r="-15065" t="0"/>
            </a:stretch>
          </a:blipFill>
          <a:ln>
            <a:noFill/>
          </a:ln>
        </p:spPr>
      </p:sp>
      <p:sp>
        <p:nvSpPr>
          <p:cNvPr id="273" name="Google Shape;273;p37"/>
          <p:cNvSpPr txBox="1"/>
          <p:nvPr/>
        </p:nvSpPr>
        <p:spPr>
          <a:xfrm>
            <a:off x="514350" y="3538135"/>
            <a:ext cx="5360100" cy="1360800"/>
          </a:xfrm>
          <a:prstGeom prst="rect">
            <a:avLst/>
          </a:prstGeom>
          <a:noFill/>
          <a:ln>
            <a:noFill/>
          </a:ln>
        </p:spPr>
        <p:txBody>
          <a:bodyPr anchorCtr="0" anchor="t" bIns="0" lIns="0" spcFirstLastPara="1" rIns="0" wrap="square" tIns="0">
            <a:spAutoFit/>
          </a:bodyPr>
          <a:lstStyle/>
          <a:p>
            <a:pPr indent="0" lvl="0" marL="0" marR="0" rtl="0" algn="l">
              <a:lnSpc>
                <a:spcPct val="140023"/>
              </a:lnSpc>
              <a:spcBef>
                <a:spcPts val="0"/>
              </a:spcBef>
              <a:spcAft>
                <a:spcPts val="0"/>
              </a:spcAft>
              <a:buNone/>
            </a:pPr>
            <a:r>
              <a:rPr i="0" lang="en" sz="1700" u="none" cap="none" strike="noStrike">
                <a:solidFill>
                  <a:srgbClr val="F9F7DC"/>
                </a:solidFill>
                <a:latin typeface="Poppins"/>
                <a:ea typeface="Poppins"/>
                <a:cs typeface="Poppins"/>
                <a:sym typeface="Poppins"/>
              </a:rPr>
              <a:t>Amy Kumpf</a:t>
            </a:r>
            <a:endParaRPr sz="700"/>
          </a:p>
          <a:p>
            <a:pPr indent="0" lvl="0" marL="0" marR="0" rtl="0" algn="l">
              <a:lnSpc>
                <a:spcPct val="140023"/>
              </a:lnSpc>
              <a:spcBef>
                <a:spcPts val="0"/>
              </a:spcBef>
              <a:spcAft>
                <a:spcPts val="0"/>
              </a:spcAft>
              <a:buNone/>
            </a:pPr>
            <a:r>
              <a:rPr i="0" lang="en" sz="1700" u="none" cap="none" strike="noStrike">
                <a:solidFill>
                  <a:srgbClr val="F9F7DC"/>
                </a:solidFill>
                <a:latin typeface="Poppins"/>
                <a:ea typeface="Poppins"/>
                <a:cs typeface="Poppins"/>
                <a:sym typeface="Poppins"/>
              </a:rPr>
              <a:t>Associate Director, International Programs</a:t>
            </a:r>
            <a:endParaRPr sz="700"/>
          </a:p>
          <a:p>
            <a:pPr indent="0" lvl="0" marL="0" marR="0" rtl="0" algn="l">
              <a:lnSpc>
                <a:spcPct val="140023"/>
              </a:lnSpc>
              <a:spcBef>
                <a:spcPts val="0"/>
              </a:spcBef>
              <a:spcAft>
                <a:spcPts val="0"/>
              </a:spcAft>
              <a:buNone/>
            </a:pPr>
            <a:r>
              <a:rPr i="0" lang="en" sz="1700" u="none" cap="none" strike="noStrike">
                <a:solidFill>
                  <a:srgbClr val="F9F7DC"/>
                </a:solidFill>
                <a:latin typeface="Poppins"/>
                <a:ea typeface="Poppins"/>
                <a:cs typeface="Poppins"/>
                <a:sym typeface="Poppins"/>
              </a:rPr>
              <a:t>Fox School of Business, Temple University</a:t>
            </a:r>
            <a:endParaRPr sz="700"/>
          </a:p>
          <a:p>
            <a:pPr indent="0" lvl="0" marL="0" marR="0" rtl="0" algn="l">
              <a:lnSpc>
                <a:spcPct val="140023"/>
              </a:lnSpc>
              <a:spcBef>
                <a:spcPts val="0"/>
              </a:spcBef>
              <a:spcAft>
                <a:spcPts val="0"/>
              </a:spcAft>
              <a:buNone/>
            </a:pPr>
            <a:r>
              <a:rPr i="0" lang="en" sz="1700" u="none" cap="none" strike="noStrike">
                <a:solidFill>
                  <a:srgbClr val="F9F7DC"/>
                </a:solidFill>
                <a:latin typeface="Poppins"/>
                <a:ea typeface="Poppins"/>
                <a:cs typeface="Poppins"/>
                <a:sym typeface="Poppins"/>
              </a:rPr>
              <a:t>amy.kumpf@temple.edu</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3C1E"/>
        </a:solidFill>
      </p:bgPr>
    </p:bg>
    <p:spTree>
      <p:nvGrpSpPr>
        <p:cNvPr id="277" name="Shape 277"/>
        <p:cNvGrpSpPr/>
        <p:nvPr/>
      </p:nvGrpSpPr>
      <p:grpSpPr>
        <a:xfrm>
          <a:off x="0" y="0"/>
          <a:ext cx="0" cy="0"/>
          <a:chOff x="0" y="0"/>
          <a:chExt cx="0" cy="0"/>
        </a:xfrm>
      </p:grpSpPr>
      <p:sp>
        <p:nvSpPr>
          <p:cNvPr id="278" name="Google Shape;278;p38"/>
          <p:cNvSpPr txBox="1"/>
          <p:nvPr/>
        </p:nvSpPr>
        <p:spPr>
          <a:xfrm>
            <a:off x="4609313" y="875665"/>
            <a:ext cx="3851546" cy="3273425"/>
          </a:xfrm>
          <a:prstGeom prst="rect">
            <a:avLst/>
          </a:prstGeom>
          <a:noFill/>
          <a:ln>
            <a:noFill/>
          </a:ln>
        </p:spPr>
        <p:txBody>
          <a:bodyPr anchorCtr="0" anchor="t" bIns="0" lIns="0" spcFirstLastPara="1" rIns="0" wrap="square" tIns="0">
            <a:spAutoFit/>
          </a:bodyPr>
          <a:lstStyle/>
          <a:p>
            <a:pPr indent="-127000" lvl="1" marL="266700" marR="0" rtl="0" algn="l">
              <a:lnSpc>
                <a:spcPct val="140016"/>
              </a:lnSpc>
              <a:spcBef>
                <a:spcPts val="0"/>
              </a:spcBef>
              <a:spcAft>
                <a:spcPts val="0"/>
              </a:spcAft>
              <a:buClr>
                <a:srgbClr val="F9F7DC"/>
              </a:buClr>
              <a:buSzPts val="1200"/>
              <a:buFont typeface="Arial"/>
              <a:buChar char="•"/>
            </a:pPr>
            <a:r>
              <a:rPr b="0" i="0" lang="en" sz="1200" u="none" cap="none" strike="noStrike">
                <a:solidFill>
                  <a:srgbClr val="F9F7DC"/>
                </a:solidFill>
                <a:latin typeface="Poppins Light"/>
                <a:ea typeface="Poppins Light"/>
                <a:cs typeface="Poppins Light"/>
                <a:sym typeface="Poppins Light"/>
              </a:rPr>
              <a:t>Short one-week study trips</a:t>
            </a:r>
            <a:endParaRPr sz="700"/>
          </a:p>
          <a:p>
            <a:pPr indent="-127000" lvl="1" marL="266700" marR="0" rtl="0" algn="l">
              <a:lnSpc>
                <a:spcPct val="140016"/>
              </a:lnSpc>
              <a:spcBef>
                <a:spcPts val="0"/>
              </a:spcBef>
              <a:spcAft>
                <a:spcPts val="0"/>
              </a:spcAft>
              <a:buClr>
                <a:srgbClr val="F9F7DC"/>
              </a:buClr>
              <a:buSzPts val="1200"/>
              <a:buFont typeface="Arial"/>
              <a:buChar char="•"/>
            </a:pPr>
            <a:r>
              <a:rPr b="0" i="0" lang="en" sz="1200" u="none" cap="none" strike="noStrike">
                <a:solidFill>
                  <a:srgbClr val="F9F7DC"/>
                </a:solidFill>
                <a:latin typeface="Poppins Light"/>
                <a:ea typeface="Poppins Light"/>
                <a:cs typeface="Poppins Light"/>
                <a:sym typeface="Poppins Light"/>
              </a:rPr>
              <a:t>Embedded into the 3-credit IB 2509 in Spring or Fall</a:t>
            </a:r>
            <a:endParaRPr sz="700"/>
          </a:p>
          <a:p>
            <a:pPr indent="-127000" lvl="1" marL="266700" marR="0" rtl="0" algn="l">
              <a:lnSpc>
                <a:spcPct val="140016"/>
              </a:lnSpc>
              <a:spcBef>
                <a:spcPts val="0"/>
              </a:spcBef>
              <a:spcAft>
                <a:spcPts val="0"/>
              </a:spcAft>
              <a:buClr>
                <a:srgbClr val="F9F7DC"/>
              </a:buClr>
              <a:buSzPts val="1200"/>
              <a:buFont typeface="Arial"/>
              <a:buChar char="•"/>
            </a:pPr>
            <a:r>
              <a:rPr b="0" i="0" lang="en" sz="1200" u="none" cap="none" strike="noStrike">
                <a:solidFill>
                  <a:srgbClr val="F9F7DC"/>
                </a:solidFill>
                <a:latin typeface="Poppins Light"/>
                <a:ea typeface="Poppins Light"/>
                <a:cs typeface="Poppins Light"/>
                <a:sym typeface="Poppins Light"/>
              </a:rPr>
              <a:t>Expose students to the environment of business by taking them to target destinations for a practical experience.</a:t>
            </a:r>
            <a:endParaRPr sz="700"/>
          </a:p>
          <a:p>
            <a:pPr indent="-127000" lvl="1" marL="266700" marR="0" rtl="0" algn="l">
              <a:lnSpc>
                <a:spcPct val="140016"/>
              </a:lnSpc>
              <a:spcBef>
                <a:spcPts val="0"/>
              </a:spcBef>
              <a:spcAft>
                <a:spcPts val="0"/>
              </a:spcAft>
              <a:buClr>
                <a:srgbClr val="F9F7DC"/>
              </a:buClr>
              <a:buSzPts val="1200"/>
              <a:buFont typeface="Arial"/>
              <a:buChar char="•"/>
            </a:pPr>
            <a:r>
              <a:rPr b="0" i="0" lang="en" sz="1200" u="none" cap="none" strike="noStrike">
                <a:solidFill>
                  <a:srgbClr val="F9F7DC"/>
                </a:solidFill>
                <a:latin typeface="Poppins Light"/>
                <a:ea typeface="Poppins Light"/>
                <a:cs typeface="Poppins Light"/>
                <a:sym typeface="Poppins Light"/>
              </a:rPr>
              <a:t>Engages in a number of learning opportunities, including meeting with business executives in the destination country.</a:t>
            </a:r>
            <a:endParaRPr sz="700"/>
          </a:p>
          <a:p>
            <a:pPr indent="-127000" lvl="1" marL="266700" marR="0" rtl="0" algn="l">
              <a:lnSpc>
                <a:spcPct val="140016"/>
              </a:lnSpc>
              <a:spcBef>
                <a:spcPts val="0"/>
              </a:spcBef>
              <a:spcAft>
                <a:spcPts val="0"/>
              </a:spcAft>
              <a:buClr>
                <a:srgbClr val="F9F7DC"/>
              </a:buClr>
              <a:buSzPts val="1200"/>
              <a:buFont typeface="Arial"/>
              <a:buChar char="•"/>
            </a:pPr>
            <a:r>
              <a:rPr b="0" i="0" lang="en" sz="1200" u="none" cap="none" strike="noStrike">
                <a:solidFill>
                  <a:srgbClr val="F9F7DC"/>
                </a:solidFill>
                <a:latin typeface="Poppins Light"/>
                <a:ea typeface="Poppins Light"/>
                <a:cs typeface="Poppins Light"/>
                <a:sym typeface="Poppins Light"/>
              </a:rPr>
              <a:t>An effective way to develop a solid understaning of global business by seeing it first-hand overseas</a:t>
            </a:r>
            <a:endParaRPr sz="700"/>
          </a:p>
          <a:p>
            <a:pPr indent="-127000" lvl="1" marL="266700" marR="0" rtl="0" algn="l">
              <a:lnSpc>
                <a:spcPct val="140016"/>
              </a:lnSpc>
              <a:spcBef>
                <a:spcPts val="0"/>
              </a:spcBef>
              <a:spcAft>
                <a:spcPts val="0"/>
              </a:spcAft>
              <a:buClr>
                <a:srgbClr val="F9F7DC"/>
              </a:buClr>
              <a:buSzPts val="1200"/>
              <a:buFont typeface="Arial"/>
              <a:buChar char="•"/>
            </a:pPr>
            <a:r>
              <a:rPr b="0" i="0" lang="en" sz="1200" u="none" cap="none" strike="noStrike">
                <a:solidFill>
                  <a:srgbClr val="F9F7DC"/>
                </a:solidFill>
                <a:latin typeface="Poppins Light"/>
                <a:ea typeface="Poppins Light"/>
                <a:cs typeface="Poppins Light"/>
                <a:sym typeface="Poppins Light"/>
              </a:rPr>
              <a:t>Actively gain valuable job skills like cultural understanding and adaptability - skills that employers greatly value.</a:t>
            </a:r>
            <a:endParaRPr sz="700"/>
          </a:p>
        </p:txBody>
      </p:sp>
      <p:sp>
        <p:nvSpPr>
          <p:cNvPr id="279" name="Google Shape;279;p38"/>
          <p:cNvSpPr txBox="1"/>
          <p:nvPr/>
        </p:nvSpPr>
        <p:spPr>
          <a:xfrm>
            <a:off x="683141" y="1650070"/>
            <a:ext cx="3317833" cy="103981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4000" u="none" cap="none" strike="noStrike">
                <a:solidFill>
                  <a:srgbClr val="F9F7DC"/>
                </a:solidFill>
                <a:latin typeface="Poppins"/>
                <a:ea typeface="Poppins"/>
                <a:cs typeface="Poppins"/>
                <a:sym typeface="Poppins"/>
              </a:rPr>
              <a:t>Fox Global Immersions</a:t>
            </a:r>
            <a:endParaRPr sz="700"/>
          </a:p>
        </p:txBody>
      </p:sp>
      <p:cxnSp>
        <p:nvCxnSpPr>
          <p:cNvPr id="280" name="Google Shape;280;p38"/>
          <p:cNvCxnSpPr/>
          <p:nvPr/>
        </p:nvCxnSpPr>
        <p:spPr>
          <a:xfrm rot="5400000">
            <a:off x="2511987" y="2569369"/>
            <a:ext cx="3497280" cy="0"/>
          </a:xfrm>
          <a:prstGeom prst="straightConnector1">
            <a:avLst/>
          </a:prstGeom>
          <a:noFill/>
          <a:ln cap="rnd" cmpd="sng" w="9525">
            <a:solidFill>
              <a:srgbClr val="F9F7DC"/>
            </a:solidFill>
            <a:prstDash val="solid"/>
            <a:round/>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3C1E"/>
        </a:solidFill>
      </p:bgPr>
    </p:bg>
    <p:spTree>
      <p:nvGrpSpPr>
        <p:cNvPr id="284" name="Shape 284"/>
        <p:cNvGrpSpPr/>
        <p:nvPr/>
      </p:nvGrpSpPr>
      <p:grpSpPr>
        <a:xfrm>
          <a:off x="0" y="0"/>
          <a:ext cx="0" cy="0"/>
          <a:chOff x="0" y="0"/>
          <a:chExt cx="0" cy="0"/>
        </a:xfrm>
      </p:grpSpPr>
      <p:sp>
        <p:nvSpPr>
          <p:cNvPr id="285" name="Google Shape;285;p39"/>
          <p:cNvSpPr txBox="1"/>
          <p:nvPr/>
        </p:nvSpPr>
        <p:spPr>
          <a:xfrm>
            <a:off x="4609313" y="1360510"/>
            <a:ext cx="3851546" cy="412432"/>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 sz="1200" u="none" cap="none" strike="noStrike">
                <a:solidFill>
                  <a:srgbClr val="F9F7DC"/>
                </a:solidFill>
                <a:latin typeface="Poppins Light"/>
                <a:ea typeface="Poppins Light"/>
                <a:cs typeface="Poppins Light"/>
                <a:sym typeface="Poppins Light"/>
              </a:rPr>
              <a:t>January 2- 12, 2023</a:t>
            </a:r>
            <a:endParaRPr sz="700"/>
          </a:p>
          <a:p>
            <a:pPr indent="0" lvl="0" marL="0" marR="0" rtl="0" algn="l">
              <a:lnSpc>
                <a:spcPct val="139958"/>
              </a:lnSpc>
              <a:spcBef>
                <a:spcPts val="0"/>
              </a:spcBef>
              <a:spcAft>
                <a:spcPts val="0"/>
              </a:spcAft>
              <a:buNone/>
            </a:pPr>
            <a:r>
              <a:rPr b="0" i="0" lang="en" sz="1200" u="none" cap="none" strike="noStrike">
                <a:solidFill>
                  <a:srgbClr val="F9F7DC"/>
                </a:solidFill>
                <a:latin typeface="Poppins Light"/>
                <a:ea typeface="Poppins Light"/>
                <a:cs typeface="Poppins Light"/>
                <a:sym typeface="Poppins Light"/>
              </a:rPr>
              <a:t>Professor Sheri Lambert</a:t>
            </a:r>
            <a:endParaRPr sz="700"/>
          </a:p>
        </p:txBody>
      </p:sp>
      <p:sp>
        <p:nvSpPr>
          <p:cNvPr id="286" name="Google Shape;286;p39"/>
          <p:cNvSpPr txBox="1"/>
          <p:nvPr/>
        </p:nvSpPr>
        <p:spPr>
          <a:xfrm>
            <a:off x="4609313" y="1019197"/>
            <a:ext cx="3851546" cy="27368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600" u="none" cap="none" strike="noStrike">
                <a:solidFill>
                  <a:srgbClr val="F9F7DC"/>
                </a:solidFill>
                <a:latin typeface="Poppins Light"/>
                <a:ea typeface="Poppins Light"/>
                <a:cs typeface="Poppins Light"/>
                <a:sym typeface="Poppins Light"/>
              </a:rPr>
              <a:t>Cape Town, South Africa</a:t>
            </a:r>
            <a:endParaRPr sz="700"/>
          </a:p>
        </p:txBody>
      </p:sp>
      <p:sp>
        <p:nvSpPr>
          <p:cNvPr id="287" name="Google Shape;287;p39"/>
          <p:cNvSpPr txBox="1"/>
          <p:nvPr/>
        </p:nvSpPr>
        <p:spPr>
          <a:xfrm>
            <a:off x="4609313" y="2547938"/>
            <a:ext cx="3851546" cy="424604"/>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 sz="1200" u="none" cap="none" strike="noStrike">
                <a:solidFill>
                  <a:srgbClr val="F9F7DC"/>
                </a:solidFill>
                <a:latin typeface="Poppins Light"/>
                <a:ea typeface="Poppins Light"/>
                <a:cs typeface="Poppins Light"/>
                <a:sym typeface="Poppins Light"/>
              </a:rPr>
              <a:t>March 4 - 12, 2023</a:t>
            </a:r>
            <a:endParaRPr sz="700"/>
          </a:p>
          <a:p>
            <a:pPr indent="0" lvl="0" marL="0" marR="0" rtl="0" algn="l">
              <a:lnSpc>
                <a:spcPct val="139958"/>
              </a:lnSpc>
              <a:spcBef>
                <a:spcPts val="0"/>
              </a:spcBef>
              <a:spcAft>
                <a:spcPts val="0"/>
              </a:spcAft>
              <a:buNone/>
            </a:pPr>
            <a:r>
              <a:rPr b="0" i="0" lang="en" sz="1200" u="none" cap="none" strike="noStrike">
                <a:solidFill>
                  <a:srgbClr val="F9F7DC"/>
                </a:solidFill>
                <a:latin typeface="Poppins Light"/>
                <a:ea typeface="Poppins Light"/>
                <a:cs typeface="Poppins Light"/>
                <a:sym typeface="Poppins Light"/>
              </a:rPr>
              <a:t>Professor Katie Gerst</a:t>
            </a:r>
            <a:endParaRPr sz="700"/>
          </a:p>
        </p:txBody>
      </p:sp>
      <p:sp>
        <p:nvSpPr>
          <p:cNvPr id="288" name="Google Shape;288;p39"/>
          <p:cNvSpPr txBox="1"/>
          <p:nvPr/>
        </p:nvSpPr>
        <p:spPr>
          <a:xfrm>
            <a:off x="4609313" y="2142365"/>
            <a:ext cx="3851546" cy="27368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600" u="none" cap="none" strike="noStrike">
                <a:solidFill>
                  <a:srgbClr val="F9F7DC"/>
                </a:solidFill>
                <a:latin typeface="Poppins Light"/>
                <a:ea typeface="Poppins Light"/>
                <a:cs typeface="Poppins Light"/>
                <a:sym typeface="Poppins Light"/>
              </a:rPr>
              <a:t>Porto &amp; Lisbon, Portugal</a:t>
            </a:r>
            <a:endParaRPr sz="700"/>
          </a:p>
        </p:txBody>
      </p:sp>
      <p:sp>
        <p:nvSpPr>
          <p:cNvPr id="289" name="Google Shape;289;p39"/>
          <p:cNvSpPr txBox="1"/>
          <p:nvPr/>
        </p:nvSpPr>
        <p:spPr>
          <a:xfrm>
            <a:off x="4609313" y="3747573"/>
            <a:ext cx="3851546" cy="412432"/>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 sz="1200" u="none" cap="none" strike="noStrike">
                <a:solidFill>
                  <a:srgbClr val="F9F7DC"/>
                </a:solidFill>
                <a:latin typeface="Poppins Light"/>
                <a:ea typeface="Poppins Light"/>
                <a:cs typeface="Poppins Light"/>
                <a:sym typeface="Poppins Light"/>
              </a:rPr>
              <a:t>May 13 - 20, 2023</a:t>
            </a:r>
            <a:endParaRPr sz="700"/>
          </a:p>
          <a:p>
            <a:pPr indent="0" lvl="0" marL="0" marR="0" rtl="0" algn="l">
              <a:lnSpc>
                <a:spcPct val="139958"/>
              </a:lnSpc>
              <a:spcBef>
                <a:spcPts val="0"/>
              </a:spcBef>
              <a:spcAft>
                <a:spcPts val="0"/>
              </a:spcAft>
              <a:buNone/>
            </a:pPr>
            <a:r>
              <a:rPr b="0" i="0" lang="en" sz="1200" u="none" cap="none" strike="noStrike">
                <a:solidFill>
                  <a:srgbClr val="F9F7DC"/>
                </a:solidFill>
                <a:latin typeface="Poppins Light"/>
                <a:ea typeface="Poppins Light"/>
                <a:cs typeface="Poppins Light"/>
                <a:sym typeface="Poppins Light"/>
              </a:rPr>
              <a:t>Professor Jim Thompson</a:t>
            </a:r>
            <a:endParaRPr sz="700"/>
          </a:p>
        </p:txBody>
      </p:sp>
      <p:sp>
        <p:nvSpPr>
          <p:cNvPr id="290" name="Google Shape;290;p39"/>
          <p:cNvSpPr txBox="1"/>
          <p:nvPr/>
        </p:nvSpPr>
        <p:spPr>
          <a:xfrm>
            <a:off x="4609313" y="3331845"/>
            <a:ext cx="3851546" cy="27368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 sz="1600" u="none" cap="none" strike="noStrike">
                <a:solidFill>
                  <a:srgbClr val="F9F7DC"/>
                </a:solidFill>
                <a:latin typeface="Poppins Light"/>
                <a:ea typeface="Poppins Light"/>
                <a:cs typeface="Poppins Light"/>
                <a:sym typeface="Poppins Light"/>
              </a:rPr>
              <a:t>Stockholm, Sweden</a:t>
            </a:r>
            <a:endParaRPr sz="700"/>
          </a:p>
        </p:txBody>
      </p:sp>
      <p:sp>
        <p:nvSpPr>
          <p:cNvPr id="291" name="Google Shape;291;p39"/>
          <p:cNvSpPr txBox="1"/>
          <p:nvPr/>
        </p:nvSpPr>
        <p:spPr>
          <a:xfrm>
            <a:off x="683141" y="1654832"/>
            <a:ext cx="3317833" cy="15243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4000" u="none" cap="none" strike="noStrike">
                <a:solidFill>
                  <a:srgbClr val="F9F7DC"/>
                </a:solidFill>
                <a:latin typeface="Poppins"/>
                <a:ea typeface="Poppins"/>
                <a:cs typeface="Poppins"/>
                <a:sym typeface="Poppins"/>
              </a:rPr>
              <a:t>Fox Global Immersions 2023</a:t>
            </a:r>
            <a:endParaRPr sz="700"/>
          </a:p>
        </p:txBody>
      </p:sp>
      <p:cxnSp>
        <p:nvCxnSpPr>
          <p:cNvPr id="292" name="Google Shape;292;p39"/>
          <p:cNvCxnSpPr/>
          <p:nvPr/>
        </p:nvCxnSpPr>
        <p:spPr>
          <a:xfrm rot="5400000">
            <a:off x="2511987" y="2569369"/>
            <a:ext cx="3497280" cy="0"/>
          </a:xfrm>
          <a:prstGeom prst="straightConnector1">
            <a:avLst/>
          </a:prstGeom>
          <a:noFill/>
          <a:ln cap="rnd" cmpd="sng" w="9525">
            <a:solidFill>
              <a:srgbClr val="F9F7DC"/>
            </a:solidFill>
            <a:prstDash val="solid"/>
            <a:round/>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3C1E"/>
        </a:solidFill>
      </p:bgPr>
    </p:bg>
    <p:spTree>
      <p:nvGrpSpPr>
        <p:cNvPr id="296" name="Shape 296"/>
        <p:cNvGrpSpPr/>
        <p:nvPr/>
      </p:nvGrpSpPr>
      <p:grpSpPr>
        <a:xfrm>
          <a:off x="0" y="0"/>
          <a:ext cx="0" cy="0"/>
          <a:chOff x="0" y="0"/>
          <a:chExt cx="0" cy="0"/>
        </a:xfrm>
      </p:grpSpPr>
      <p:pic>
        <p:nvPicPr>
          <p:cNvPr id="297" name="Google Shape;297;p40"/>
          <p:cNvPicPr preferRelativeResize="0"/>
          <p:nvPr/>
        </p:nvPicPr>
        <p:blipFill rotWithShape="1">
          <a:blip r:embed="rId3">
            <a:alphaModFix/>
          </a:blip>
          <a:srcRect b="0" l="18528" r="18527" t="0"/>
          <a:stretch/>
        </p:blipFill>
        <p:spPr>
          <a:xfrm>
            <a:off x="3245469" y="0"/>
            <a:ext cx="2518029" cy="5143500"/>
          </a:xfrm>
          <a:prstGeom prst="rect">
            <a:avLst/>
          </a:prstGeom>
          <a:noFill/>
          <a:ln>
            <a:noFill/>
          </a:ln>
        </p:spPr>
      </p:pic>
      <p:sp>
        <p:nvSpPr>
          <p:cNvPr id="298" name="Google Shape;298;p40"/>
          <p:cNvSpPr txBox="1"/>
          <p:nvPr/>
        </p:nvSpPr>
        <p:spPr>
          <a:xfrm>
            <a:off x="6079825" y="112050"/>
            <a:ext cx="2922600" cy="4919400"/>
          </a:xfrm>
          <a:prstGeom prst="rect">
            <a:avLst/>
          </a:prstGeom>
          <a:noFill/>
          <a:ln>
            <a:noFill/>
          </a:ln>
        </p:spPr>
        <p:txBody>
          <a:bodyPr anchorCtr="0" anchor="t" bIns="0" lIns="0" spcFirstLastPara="1" rIns="0" wrap="square" tIns="0">
            <a:spAutoFit/>
          </a:bodyPr>
          <a:lstStyle/>
          <a:p>
            <a:pPr indent="-171450" lvl="1" marL="330200" marR="0" rtl="0" algn="l">
              <a:lnSpc>
                <a:spcPct val="140000"/>
              </a:lnSpc>
              <a:spcBef>
                <a:spcPts val="0"/>
              </a:spcBef>
              <a:spcAft>
                <a:spcPts val="0"/>
              </a:spcAft>
              <a:buClr>
                <a:srgbClr val="F9F7DC"/>
              </a:buClr>
              <a:buSzPts val="1500"/>
              <a:buFont typeface="Arial"/>
              <a:buChar char="•"/>
            </a:pPr>
            <a:r>
              <a:rPr b="1" i="0" lang="en" sz="1500" u="none" cap="none" strike="noStrike">
                <a:solidFill>
                  <a:srgbClr val="F9F7DC"/>
                </a:solidFill>
                <a:latin typeface="Poppins"/>
                <a:ea typeface="Poppins"/>
                <a:cs typeface="Poppins"/>
                <a:sym typeface="Poppins"/>
              </a:rPr>
              <a:t>Accommodations (Double Occupancy)</a:t>
            </a:r>
            <a:endParaRPr sz="700"/>
          </a:p>
          <a:p>
            <a:pPr indent="-171450" lvl="1" marL="330200" marR="0" rtl="0" algn="l">
              <a:lnSpc>
                <a:spcPct val="140000"/>
              </a:lnSpc>
              <a:spcBef>
                <a:spcPts val="0"/>
              </a:spcBef>
              <a:spcAft>
                <a:spcPts val="0"/>
              </a:spcAft>
              <a:buClr>
                <a:srgbClr val="F9F7DC"/>
              </a:buClr>
              <a:buSzPts val="1500"/>
              <a:buFont typeface="Arial"/>
              <a:buChar char="•"/>
            </a:pPr>
            <a:r>
              <a:rPr b="1" i="0" lang="en" sz="1500" u="none" cap="none" strike="noStrike">
                <a:solidFill>
                  <a:srgbClr val="F9F7DC"/>
                </a:solidFill>
                <a:latin typeface="Poppins"/>
                <a:ea typeface="Poppins"/>
                <a:cs typeface="Poppins"/>
                <a:sym typeface="Poppins"/>
              </a:rPr>
              <a:t>International roundtrip flight</a:t>
            </a:r>
            <a:endParaRPr sz="700"/>
          </a:p>
          <a:p>
            <a:pPr indent="-171450" lvl="1" marL="330200" marR="0" rtl="0" algn="l">
              <a:lnSpc>
                <a:spcPct val="140000"/>
              </a:lnSpc>
              <a:spcBef>
                <a:spcPts val="0"/>
              </a:spcBef>
              <a:spcAft>
                <a:spcPts val="0"/>
              </a:spcAft>
              <a:buClr>
                <a:srgbClr val="F9F7DC"/>
              </a:buClr>
              <a:buSzPts val="1500"/>
              <a:buFont typeface="Arial"/>
              <a:buChar char="•"/>
            </a:pPr>
            <a:r>
              <a:rPr b="1" i="0" lang="en" sz="1500" u="none" cap="none" strike="noStrike">
                <a:solidFill>
                  <a:srgbClr val="F9F7DC"/>
                </a:solidFill>
                <a:latin typeface="Poppins"/>
                <a:ea typeface="Poppins"/>
                <a:cs typeface="Poppins"/>
                <a:sym typeface="Poppins"/>
              </a:rPr>
              <a:t>Corporate Visits</a:t>
            </a:r>
            <a:endParaRPr sz="700"/>
          </a:p>
          <a:p>
            <a:pPr indent="-171450" lvl="1" marL="330200" marR="0" rtl="0" algn="l">
              <a:lnSpc>
                <a:spcPct val="140000"/>
              </a:lnSpc>
              <a:spcBef>
                <a:spcPts val="0"/>
              </a:spcBef>
              <a:spcAft>
                <a:spcPts val="0"/>
              </a:spcAft>
              <a:buClr>
                <a:srgbClr val="F9F7DC"/>
              </a:buClr>
              <a:buSzPts val="1500"/>
              <a:buFont typeface="Arial"/>
              <a:buChar char="•"/>
            </a:pPr>
            <a:r>
              <a:rPr b="1" i="0" lang="en" sz="1500" u="none" cap="none" strike="noStrike">
                <a:solidFill>
                  <a:srgbClr val="F9F7DC"/>
                </a:solidFill>
                <a:latin typeface="Poppins"/>
                <a:ea typeface="Poppins"/>
                <a:cs typeface="Poppins"/>
                <a:sym typeface="Poppins"/>
              </a:rPr>
              <a:t>Cultural activities</a:t>
            </a:r>
            <a:endParaRPr sz="700"/>
          </a:p>
          <a:p>
            <a:pPr indent="-171450" lvl="1" marL="330200" marR="0" rtl="0" algn="l">
              <a:lnSpc>
                <a:spcPct val="140000"/>
              </a:lnSpc>
              <a:spcBef>
                <a:spcPts val="0"/>
              </a:spcBef>
              <a:spcAft>
                <a:spcPts val="0"/>
              </a:spcAft>
              <a:buClr>
                <a:srgbClr val="F9F7DC"/>
              </a:buClr>
              <a:buSzPts val="1500"/>
              <a:buFont typeface="Arial"/>
              <a:buChar char="•"/>
            </a:pPr>
            <a:r>
              <a:rPr b="1" i="0" lang="en" sz="1500" u="none" cap="none" strike="noStrike">
                <a:solidFill>
                  <a:srgbClr val="F9F7DC"/>
                </a:solidFill>
                <a:latin typeface="Poppins"/>
                <a:ea typeface="Poppins"/>
                <a:cs typeface="Poppins"/>
                <a:sym typeface="Poppins"/>
              </a:rPr>
              <a:t>Some meals</a:t>
            </a:r>
            <a:endParaRPr sz="700"/>
          </a:p>
          <a:p>
            <a:pPr indent="-171450" lvl="1" marL="330200" marR="0" rtl="0" algn="l">
              <a:lnSpc>
                <a:spcPct val="140000"/>
              </a:lnSpc>
              <a:spcBef>
                <a:spcPts val="0"/>
              </a:spcBef>
              <a:spcAft>
                <a:spcPts val="0"/>
              </a:spcAft>
              <a:buClr>
                <a:srgbClr val="F9F7DC"/>
              </a:buClr>
              <a:buSzPts val="1500"/>
              <a:buFont typeface="Arial"/>
              <a:buChar char="•"/>
            </a:pPr>
            <a:r>
              <a:rPr b="1" i="0" lang="en" sz="1500" u="none" cap="none" strike="noStrike">
                <a:solidFill>
                  <a:srgbClr val="F9F7DC"/>
                </a:solidFill>
                <a:latin typeface="Poppins"/>
                <a:ea typeface="Poppins"/>
                <a:cs typeface="Poppins"/>
                <a:sym typeface="Poppins"/>
              </a:rPr>
              <a:t>In-country transportation</a:t>
            </a:r>
            <a:endParaRPr sz="700"/>
          </a:p>
          <a:p>
            <a:pPr indent="-171450" lvl="1" marL="330200" marR="0" rtl="0" algn="l">
              <a:lnSpc>
                <a:spcPct val="140000"/>
              </a:lnSpc>
              <a:spcBef>
                <a:spcPts val="0"/>
              </a:spcBef>
              <a:spcAft>
                <a:spcPts val="0"/>
              </a:spcAft>
              <a:buClr>
                <a:srgbClr val="F9F7DC"/>
              </a:buClr>
              <a:buSzPts val="1500"/>
              <a:buFont typeface="Arial"/>
              <a:buChar char="•"/>
            </a:pPr>
            <a:r>
              <a:rPr b="1" i="0" lang="en" sz="1500" u="none" cap="none" strike="noStrike">
                <a:solidFill>
                  <a:srgbClr val="F9F7DC"/>
                </a:solidFill>
                <a:latin typeface="Poppins"/>
                <a:ea typeface="Poppins"/>
                <a:cs typeface="Poppins"/>
                <a:sym typeface="Poppins"/>
              </a:rPr>
              <a:t>International health insurance</a:t>
            </a:r>
            <a:endParaRPr sz="700"/>
          </a:p>
          <a:p>
            <a:pPr indent="0" lvl="0" marL="0" marR="0" rtl="0" algn="l">
              <a:lnSpc>
                <a:spcPct val="158633"/>
              </a:lnSpc>
              <a:spcBef>
                <a:spcPts val="0"/>
              </a:spcBef>
              <a:spcAft>
                <a:spcPts val="0"/>
              </a:spcAft>
              <a:buNone/>
            </a:pPr>
            <a:r>
              <a:t/>
            </a:r>
            <a:endParaRPr b="1" i="0" sz="1500" u="none" cap="none" strike="noStrike">
              <a:solidFill>
                <a:srgbClr val="F9F7DC"/>
              </a:solidFill>
              <a:latin typeface="Poppins"/>
              <a:ea typeface="Poppins"/>
              <a:cs typeface="Poppins"/>
              <a:sym typeface="Poppins"/>
            </a:endParaRPr>
          </a:p>
          <a:p>
            <a:pPr indent="0" lvl="0" marL="0" marR="0" rtl="0" algn="l">
              <a:lnSpc>
                <a:spcPct val="140000"/>
              </a:lnSpc>
              <a:spcBef>
                <a:spcPts val="0"/>
              </a:spcBef>
              <a:spcAft>
                <a:spcPts val="0"/>
              </a:spcAft>
              <a:buNone/>
            </a:pPr>
            <a:r>
              <a:rPr b="1" i="0" lang="en" sz="1300" u="none" cap="none" strike="noStrike">
                <a:solidFill>
                  <a:srgbClr val="F9F7DC"/>
                </a:solidFill>
                <a:latin typeface="Poppins"/>
                <a:ea typeface="Poppins"/>
                <a:cs typeface="Poppins"/>
                <a:sym typeface="Poppins"/>
              </a:rPr>
              <a:t>Students will be financially responsibility for the cost of tuition for the class (3- credits) plus the international program fee.</a:t>
            </a:r>
            <a:endParaRPr sz="700"/>
          </a:p>
        </p:txBody>
      </p:sp>
      <p:sp>
        <p:nvSpPr>
          <p:cNvPr id="299" name="Google Shape;299;p40"/>
          <p:cNvSpPr txBox="1"/>
          <p:nvPr/>
        </p:nvSpPr>
        <p:spPr>
          <a:xfrm>
            <a:off x="598746" y="1264192"/>
            <a:ext cx="2330405" cy="145256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3800" u="none" cap="none" strike="noStrike">
                <a:solidFill>
                  <a:srgbClr val="F9F7DC"/>
                </a:solidFill>
                <a:latin typeface="Poppins"/>
                <a:ea typeface="Poppins"/>
                <a:cs typeface="Poppins"/>
                <a:sym typeface="Poppins"/>
              </a:rPr>
              <a:t>Program Fee Includes</a:t>
            </a:r>
            <a:endParaRPr sz="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3C1E"/>
        </a:solidFill>
      </p:bgPr>
    </p:bg>
    <p:spTree>
      <p:nvGrpSpPr>
        <p:cNvPr id="303" name="Shape 303"/>
        <p:cNvGrpSpPr/>
        <p:nvPr/>
      </p:nvGrpSpPr>
      <p:grpSpPr>
        <a:xfrm>
          <a:off x="0" y="0"/>
          <a:ext cx="0" cy="0"/>
          <a:chOff x="0" y="0"/>
          <a:chExt cx="0" cy="0"/>
        </a:xfrm>
      </p:grpSpPr>
      <p:pic>
        <p:nvPicPr>
          <p:cNvPr id="304" name="Google Shape;304;p41"/>
          <p:cNvPicPr preferRelativeResize="0"/>
          <p:nvPr/>
        </p:nvPicPr>
        <p:blipFill rotWithShape="1">
          <a:blip r:embed="rId3">
            <a:alphaModFix/>
          </a:blip>
          <a:srcRect b="0" l="32233" r="32233" t="0"/>
          <a:stretch/>
        </p:blipFill>
        <p:spPr>
          <a:xfrm>
            <a:off x="5886450" y="0"/>
            <a:ext cx="2743200" cy="5143500"/>
          </a:xfrm>
          <a:prstGeom prst="rect">
            <a:avLst/>
          </a:prstGeom>
          <a:noFill/>
          <a:ln>
            <a:noFill/>
          </a:ln>
        </p:spPr>
      </p:pic>
      <p:cxnSp>
        <p:nvCxnSpPr>
          <p:cNvPr id="305" name="Google Shape;305;p41"/>
          <p:cNvCxnSpPr/>
          <p:nvPr/>
        </p:nvCxnSpPr>
        <p:spPr>
          <a:xfrm>
            <a:off x="653270" y="1514296"/>
            <a:ext cx="3179859" cy="0"/>
          </a:xfrm>
          <a:prstGeom prst="straightConnector1">
            <a:avLst/>
          </a:prstGeom>
          <a:noFill/>
          <a:ln cap="rnd" cmpd="sng" w="9525">
            <a:solidFill>
              <a:srgbClr val="F9F7DC"/>
            </a:solidFill>
            <a:prstDash val="solid"/>
            <a:round/>
            <a:headEnd len="sm" w="sm" type="none"/>
            <a:tailEnd len="sm" w="sm" type="none"/>
          </a:ln>
        </p:spPr>
      </p:cxnSp>
      <p:sp>
        <p:nvSpPr>
          <p:cNvPr id="306" name="Google Shape;306;p41"/>
          <p:cNvSpPr txBox="1"/>
          <p:nvPr/>
        </p:nvSpPr>
        <p:spPr>
          <a:xfrm>
            <a:off x="653270" y="401638"/>
            <a:ext cx="4216683" cy="9020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 sz="3500" u="none" cap="none" strike="noStrike">
                <a:solidFill>
                  <a:srgbClr val="F9F7DC"/>
                </a:solidFill>
                <a:latin typeface="Poppins"/>
                <a:ea typeface="Poppins"/>
                <a:cs typeface="Poppins"/>
                <a:sym typeface="Poppins"/>
              </a:rPr>
              <a:t>Next Steps and Application</a:t>
            </a:r>
            <a:endParaRPr sz="700"/>
          </a:p>
        </p:txBody>
      </p:sp>
      <p:sp>
        <p:nvSpPr>
          <p:cNvPr id="307" name="Google Shape;307;p41"/>
          <p:cNvSpPr txBox="1"/>
          <p:nvPr/>
        </p:nvSpPr>
        <p:spPr>
          <a:xfrm>
            <a:off x="653270" y="1700034"/>
            <a:ext cx="4216683" cy="2964815"/>
          </a:xfrm>
          <a:prstGeom prst="rect">
            <a:avLst/>
          </a:prstGeom>
          <a:noFill/>
          <a:ln>
            <a:noFill/>
          </a:ln>
        </p:spPr>
        <p:txBody>
          <a:bodyPr anchorCtr="0" anchor="t" bIns="0" lIns="0" spcFirstLastPara="1" rIns="0" wrap="square" tIns="0">
            <a:spAutoFit/>
          </a:bodyPr>
          <a:lstStyle/>
          <a:p>
            <a:pPr indent="-152400" lvl="1" marL="304800" marR="0" rtl="0" algn="l">
              <a:lnSpc>
                <a:spcPct val="140014"/>
              </a:lnSpc>
              <a:spcBef>
                <a:spcPts val="0"/>
              </a:spcBef>
              <a:spcAft>
                <a:spcPts val="0"/>
              </a:spcAft>
              <a:buClr>
                <a:srgbClr val="F9F7DC"/>
              </a:buClr>
              <a:buSzPts val="1400"/>
              <a:buFont typeface="Arial"/>
              <a:buChar char="•"/>
            </a:pPr>
            <a:r>
              <a:rPr b="0" i="0" lang="en" sz="1400" u="none" cap="none" strike="noStrike">
                <a:solidFill>
                  <a:srgbClr val="F9F7DC"/>
                </a:solidFill>
                <a:latin typeface="Poppins Light"/>
                <a:ea typeface="Poppins Light"/>
                <a:cs typeface="Poppins Light"/>
                <a:sym typeface="Poppins Light"/>
              </a:rPr>
              <a:t>Visit fox.temple.edu/undergrad-immersions</a:t>
            </a:r>
            <a:endParaRPr sz="700"/>
          </a:p>
          <a:p>
            <a:pPr indent="-203200" lvl="2" marL="609600" marR="0" rtl="0" algn="l">
              <a:lnSpc>
                <a:spcPct val="140014"/>
              </a:lnSpc>
              <a:spcBef>
                <a:spcPts val="0"/>
              </a:spcBef>
              <a:spcAft>
                <a:spcPts val="0"/>
              </a:spcAft>
              <a:buClr>
                <a:srgbClr val="F9F7DC"/>
              </a:buClr>
              <a:buSzPts val="1400"/>
              <a:buFont typeface="Arial"/>
              <a:buChar char="⚬"/>
            </a:pPr>
            <a:r>
              <a:rPr b="0" i="0" lang="en" sz="1400" u="none" cap="none" strike="noStrike">
                <a:solidFill>
                  <a:srgbClr val="F9F7DC"/>
                </a:solidFill>
                <a:latin typeface="Poppins Light"/>
                <a:ea typeface="Poppins Light"/>
                <a:cs typeface="Poppins Light"/>
                <a:sym typeface="Poppins Light"/>
              </a:rPr>
              <a:t>Be mindful of application deadlines</a:t>
            </a:r>
            <a:endParaRPr sz="700"/>
          </a:p>
          <a:p>
            <a:pPr indent="-152400" lvl="1" marL="304800" marR="0" rtl="0" algn="l">
              <a:lnSpc>
                <a:spcPct val="140014"/>
              </a:lnSpc>
              <a:spcBef>
                <a:spcPts val="0"/>
              </a:spcBef>
              <a:spcAft>
                <a:spcPts val="0"/>
              </a:spcAft>
              <a:buClr>
                <a:srgbClr val="F9F7DC"/>
              </a:buClr>
              <a:buSzPts val="1400"/>
              <a:buFont typeface="Arial"/>
              <a:buChar char="•"/>
            </a:pPr>
            <a:r>
              <a:rPr b="0" i="0" lang="en" sz="1400" u="none" cap="none" strike="noStrike">
                <a:solidFill>
                  <a:srgbClr val="F9F7DC"/>
                </a:solidFill>
                <a:latin typeface="Poppins Light"/>
                <a:ea typeface="Poppins Light"/>
                <a:cs typeface="Poppins Light"/>
                <a:sym typeface="Poppins Light"/>
              </a:rPr>
              <a:t>A $750 non-refundable deposit is required to secure your spot</a:t>
            </a:r>
            <a:endParaRPr sz="700"/>
          </a:p>
          <a:p>
            <a:pPr indent="-152400" lvl="1" marL="304800" marR="0" rtl="0" algn="l">
              <a:lnSpc>
                <a:spcPct val="140014"/>
              </a:lnSpc>
              <a:spcBef>
                <a:spcPts val="0"/>
              </a:spcBef>
              <a:spcAft>
                <a:spcPts val="0"/>
              </a:spcAft>
              <a:buClr>
                <a:srgbClr val="F9F7DC"/>
              </a:buClr>
              <a:buSzPts val="1400"/>
              <a:buFont typeface="Arial"/>
              <a:buChar char="•"/>
            </a:pPr>
            <a:r>
              <a:rPr b="0" i="0" lang="en" sz="1400" u="none" cap="none" strike="noStrike">
                <a:solidFill>
                  <a:srgbClr val="F9F7DC"/>
                </a:solidFill>
                <a:latin typeface="Poppins Light"/>
                <a:ea typeface="Poppins Light"/>
                <a:cs typeface="Poppins Light"/>
                <a:sym typeface="Poppins Light"/>
              </a:rPr>
              <a:t>Fox International Programs will enroll you in the IB 2509 course after the application deadline</a:t>
            </a:r>
            <a:endParaRPr sz="700"/>
          </a:p>
          <a:p>
            <a:pPr indent="-152400" lvl="1" marL="304800" marR="0" rtl="0" algn="l">
              <a:lnSpc>
                <a:spcPct val="140014"/>
              </a:lnSpc>
              <a:spcBef>
                <a:spcPts val="0"/>
              </a:spcBef>
              <a:spcAft>
                <a:spcPts val="0"/>
              </a:spcAft>
              <a:buClr>
                <a:srgbClr val="F9F7DC"/>
              </a:buClr>
              <a:buSzPts val="1400"/>
              <a:buFont typeface="Arial"/>
              <a:buChar char="•"/>
            </a:pPr>
            <a:r>
              <a:rPr b="0" i="0" lang="en" sz="1400" u="none" cap="none" strike="noStrike">
                <a:solidFill>
                  <a:srgbClr val="F9F7DC"/>
                </a:solidFill>
                <a:latin typeface="Poppins Light"/>
                <a:ea typeface="Poppins Light"/>
                <a:cs typeface="Poppins Light"/>
                <a:sym typeface="Poppins Light"/>
              </a:rPr>
              <a:t>Contact foxglobal@temple.edu with any questions</a:t>
            </a:r>
            <a:endParaRPr sz="700"/>
          </a:p>
          <a:p>
            <a:pPr indent="0" lvl="0" marL="0" marR="0" rtl="0" algn="l">
              <a:lnSpc>
                <a:spcPct val="140014"/>
              </a:lnSpc>
              <a:spcBef>
                <a:spcPts val="0"/>
              </a:spcBef>
              <a:spcAft>
                <a:spcPts val="0"/>
              </a:spcAft>
              <a:buNone/>
            </a:pPr>
            <a:r>
              <a:t/>
            </a:r>
            <a:endParaRPr b="0" i="0" sz="1400" u="none" cap="none" strike="noStrike">
              <a:solidFill>
                <a:srgbClr val="F9F7DC"/>
              </a:solidFill>
              <a:latin typeface="Poppins Light"/>
              <a:ea typeface="Poppins Light"/>
              <a:cs typeface="Poppins Light"/>
              <a:sym typeface="Poppins Light"/>
            </a:endParaRPr>
          </a:p>
          <a:p>
            <a:pPr indent="0" lvl="0" marL="0" marR="0" rtl="0" algn="l">
              <a:lnSpc>
                <a:spcPct val="140014"/>
              </a:lnSpc>
              <a:spcBef>
                <a:spcPts val="0"/>
              </a:spcBef>
              <a:spcAft>
                <a:spcPts val="0"/>
              </a:spcAft>
              <a:buNone/>
            </a:pPr>
            <a:r>
              <a:t/>
            </a:r>
            <a:endParaRPr b="0" i="0" sz="1400" u="none" cap="none" strike="noStrike">
              <a:solidFill>
                <a:srgbClr val="F9F7DC"/>
              </a:solidFill>
              <a:latin typeface="Poppins Light"/>
              <a:ea typeface="Poppins Light"/>
              <a:cs typeface="Poppins Light"/>
              <a:sym typeface="Poppins Light"/>
            </a:endParaRPr>
          </a:p>
          <a:p>
            <a:pPr indent="0" lvl="0" marL="0" marR="0" rtl="0" algn="l">
              <a:lnSpc>
                <a:spcPct val="140014"/>
              </a:lnSpc>
              <a:spcBef>
                <a:spcPts val="0"/>
              </a:spcBef>
              <a:spcAft>
                <a:spcPts val="0"/>
              </a:spcAft>
              <a:buNone/>
            </a:pPr>
            <a:r>
              <a:t/>
            </a:r>
            <a:endParaRPr b="0" i="0" sz="1400" u="none" cap="none" strike="noStrike">
              <a:solidFill>
                <a:srgbClr val="F9F7DC"/>
              </a:solidFill>
              <a:latin typeface="Poppins Light"/>
              <a:ea typeface="Poppins Light"/>
              <a:cs typeface="Poppins Light"/>
              <a:sym typeface="Poppins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3C1E"/>
        </a:solidFill>
      </p:bgPr>
    </p:bg>
    <p:spTree>
      <p:nvGrpSpPr>
        <p:cNvPr id="311" name="Shape 311"/>
        <p:cNvGrpSpPr/>
        <p:nvPr/>
      </p:nvGrpSpPr>
      <p:grpSpPr>
        <a:xfrm>
          <a:off x="0" y="0"/>
          <a:ext cx="0" cy="0"/>
          <a:chOff x="0" y="0"/>
          <a:chExt cx="0" cy="0"/>
        </a:xfrm>
      </p:grpSpPr>
      <p:sp>
        <p:nvSpPr>
          <p:cNvPr id="312" name="Google Shape;312;p42"/>
          <p:cNvSpPr txBox="1"/>
          <p:nvPr/>
        </p:nvSpPr>
        <p:spPr>
          <a:xfrm>
            <a:off x="1496129" y="1917281"/>
            <a:ext cx="6151741" cy="80486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6000" u="none" cap="none" strike="noStrike">
                <a:solidFill>
                  <a:srgbClr val="F9F7DC"/>
                </a:solidFill>
                <a:latin typeface="Poppins"/>
                <a:ea typeface="Poppins"/>
                <a:cs typeface="Poppins"/>
                <a:sym typeface="Poppins"/>
              </a:rPr>
              <a:t>Thank you!</a:t>
            </a:r>
            <a:endParaRPr sz="700"/>
          </a:p>
        </p:txBody>
      </p:sp>
      <p:sp>
        <p:nvSpPr>
          <p:cNvPr id="313" name="Google Shape;313;p42"/>
          <p:cNvSpPr txBox="1"/>
          <p:nvPr/>
        </p:nvSpPr>
        <p:spPr>
          <a:xfrm>
            <a:off x="581080" y="3934127"/>
            <a:ext cx="5360072" cy="695023"/>
          </a:xfrm>
          <a:prstGeom prst="rect">
            <a:avLst/>
          </a:prstGeom>
          <a:noFill/>
          <a:ln>
            <a:noFill/>
          </a:ln>
        </p:spPr>
        <p:txBody>
          <a:bodyPr anchorCtr="0" anchor="t" bIns="0" lIns="0" spcFirstLastPara="1" rIns="0" wrap="square" tIns="0">
            <a:spAutoFit/>
          </a:bodyPr>
          <a:lstStyle/>
          <a:p>
            <a:pPr indent="0" lvl="0" marL="0" marR="0" rtl="0" algn="l">
              <a:lnSpc>
                <a:spcPct val="140030"/>
              </a:lnSpc>
              <a:spcBef>
                <a:spcPts val="0"/>
              </a:spcBef>
              <a:spcAft>
                <a:spcPts val="0"/>
              </a:spcAft>
              <a:buNone/>
            </a:pPr>
            <a:r>
              <a:rPr b="1" i="0" lang="en" sz="1300" u="none" cap="none" strike="noStrike">
                <a:solidFill>
                  <a:srgbClr val="F9F7DC"/>
                </a:solidFill>
                <a:latin typeface="Poppins"/>
                <a:ea typeface="Poppins"/>
                <a:cs typeface="Poppins"/>
                <a:sym typeface="Poppins"/>
              </a:rPr>
              <a:t>Amy Kumpf</a:t>
            </a:r>
            <a:endParaRPr sz="700"/>
          </a:p>
          <a:p>
            <a:pPr indent="0" lvl="0" marL="0" marR="0" rtl="0" algn="l">
              <a:lnSpc>
                <a:spcPct val="140030"/>
              </a:lnSpc>
              <a:spcBef>
                <a:spcPts val="0"/>
              </a:spcBef>
              <a:spcAft>
                <a:spcPts val="0"/>
              </a:spcAft>
              <a:buNone/>
            </a:pPr>
            <a:r>
              <a:rPr b="1" i="0" lang="en" sz="1300" u="none" cap="none" strike="noStrike">
                <a:solidFill>
                  <a:srgbClr val="F9F7DC"/>
                </a:solidFill>
                <a:latin typeface="Poppins"/>
                <a:ea typeface="Poppins"/>
                <a:cs typeface="Poppins"/>
                <a:sym typeface="Poppins"/>
              </a:rPr>
              <a:t>Associate Director, International Programs</a:t>
            </a:r>
            <a:endParaRPr sz="700"/>
          </a:p>
          <a:p>
            <a:pPr indent="0" lvl="0" marL="0" marR="0" rtl="0" algn="l">
              <a:lnSpc>
                <a:spcPct val="140030"/>
              </a:lnSpc>
              <a:spcBef>
                <a:spcPts val="0"/>
              </a:spcBef>
              <a:spcAft>
                <a:spcPts val="0"/>
              </a:spcAft>
              <a:buNone/>
            </a:pPr>
            <a:r>
              <a:rPr b="1" i="0" lang="en" sz="1300" u="none" cap="none" strike="noStrike">
                <a:solidFill>
                  <a:srgbClr val="F9F7DC"/>
                </a:solidFill>
                <a:latin typeface="Poppins"/>
                <a:ea typeface="Poppins"/>
                <a:cs typeface="Poppins"/>
                <a:sym typeface="Poppins"/>
              </a:rPr>
              <a:t>amy.kumpf@temple.edu</a:t>
            </a:r>
            <a:endParaRPr sz="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8"/>
          <p:cNvPicPr preferRelativeResize="0"/>
          <p:nvPr/>
        </p:nvPicPr>
        <p:blipFill rotWithShape="1">
          <a:blip r:embed="rId3">
            <a:alphaModFix/>
          </a:blip>
          <a:srcRect b="0" l="0" r="0" t="0"/>
          <a:stretch/>
        </p:blipFill>
        <p:spPr>
          <a:xfrm>
            <a:off x="0" y="0"/>
            <a:ext cx="9145131"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9"/>
          <p:cNvSpPr/>
          <p:nvPr/>
        </p:nvSpPr>
        <p:spPr>
          <a:xfrm>
            <a:off x="667925" y="834775"/>
            <a:ext cx="1040400" cy="206100"/>
          </a:xfrm>
          <a:prstGeom prst="rect">
            <a:avLst/>
          </a:prstGeom>
          <a:solidFill>
            <a:srgbClr val="F0F0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9"/>
          <p:cNvSpPr txBox="1"/>
          <p:nvPr>
            <p:ph idx="11" type="ftr"/>
          </p:nvPr>
        </p:nvSpPr>
        <p:spPr>
          <a:xfrm>
            <a:off x="5196875" y="4767275"/>
            <a:ext cx="30861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SzPts val="1100"/>
              <a:buNone/>
            </a:pPr>
            <a:r>
              <a:rPr lang="en" sz="1400">
                <a:solidFill>
                  <a:srgbClr val="FFFFFF"/>
                </a:solidFill>
                <a:latin typeface="Arial"/>
                <a:ea typeface="Arial"/>
                <a:cs typeface="Arial"/>
                <a:sym typeface="Arial"/>
              </a:rPr>
              <a:t>Temple University</a:t>
            </a:r>
            <a:endParaRPr i="0" sz="1400" u="none" cap="none" strike="noStrike">
              <a:solidFill>
                <a:srgbClr val="FFFFFF"/>
              </a:solidFill>
              <a:latin typeface="Arial"/>
              <a:ea typeface="Arial"/>
              <a:cs typeface="Arial"/>
              <a:sym typeface="Arial"/>
            </a:endParaRPr>
          </a:p>
        </p:txBody>
      </p:sp>
      <p:sp>
        <p:nvSpPr>
          <p:cNvPr id="170" name="Google Shape;170;p29"/>
          <p:cNvSpPr txBox="1"/>
          <p:nvPr/>
        </p:nvSpPr>
        <p:spPr>
          <a:xfrm>
            <a:off x="259650" y="275275"/>
            <a:ext cx="8624700" cy="765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en" sz="4000" u="none" cap="none" strike="noStrike">
                <a:solidFill>
                  <a:srgbClr val="000000"/>
                </a:solidFill>
                <a:latin typeface="Oswald"/>
                <a:ea typeface="Oswald"/>
                <a:cs typeface="Oswald"/>
                <a:sym typeface="Oswald"/>
              </a:rPr>
              <a:t>What’s Coming Up?</a:t>
            </a:r>
            <a:endParaRPr b="0" i="0" sz="40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3400"/>
              <a:buFont typeface="Arial"/>
              <a:buNone/>
            </a:pPr>
            <a:r>
              <a:t/>
            </a:r>
            <a:endParaRPr b="0" i="0" sz="3400" u="none" cap="none" strike="noStrike">
              <a:solidFill>
                <a:srgbClr val="000000"/>
              </a:solidFill>
              <a:latin typeface="Arial"/>
              <a:ea typeface="Arial"/>
              <a:cs typeface="Arial"/>
              <a:sym typeface="Arial"/>
            </a:endParaRPr>
          </a:p>
        </p:txBody>
      </p:sp>
      <p:sp>
        <p:nvSpPr>
          <p:cNvPr id="171" name="Google Shape;171;p29"/>
          <p:cNvSpPr txBox="1"/>
          <p:nvPr/>
        </p:nvSpPr>
        <p:spPr>
          <a:xfrm>
            <a:off x="1747214" y="2973113"/>
            <a:ext cx="6176100" cy="621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Oswald"/>
              <a:ea typeface="Oswald"/>
              <a:cs typeface="Oswald"/>
              <a:sym typeface="Oswald"/>
            </a:endParaRPr>
          </a:p>
        </p:txBody>
      </p:sp>
      <p:sp>
        <p:nvSpPr>
          <p:cNvPr id="172" name="Google Shape;172;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r>
              <a:rPr lang="en"/>
              <a:t>| </a:t>
            </a:r>
            <a:fld id="{00000000-1234-1234-1234-123412341234}" type="slidenum">
              <a:rPr lang="en"/>
              <a:t>‹#›</a:t>
            </a:fld>
            <a:endParaRPr/>
          </a:p>
        </p:txBody>
      </p:sp>
      <p:sp>
        <p:nvSpPr>
          <p:cNvPr id="173" name="Google Shape;173;p29"/>
          <p:cNvSpPr txBox="1"/>
          <p:nvPr/>
        </p:nvSpPr>
        <p:spPr>
          <a:xfrm>
            <a:off x="1708325" y="1314238"/>
            <a:ext cx="6838800" cy="621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lang="en" sz="3000">
                <a:latin typeface="Oswald"/>
                <a:ea typeface="Oswald"/>
                <a:cs typeface="Oswald"/>
                <a:sym typeface="Oswald"/>
              </a:rPr>
              <a:t>Cherry Consulting </a:t>
            </a:r>
            <a:endParaRPr b="1" i="0" sz="3000" u="none" cap="none" strike="noStrike">
              <a:solidFill>
                <a:srgbClr val="000000"/>
              </a:solidFill>
              <a:latin typeface="Oswald"/>
              <a:ea typeface="Oswald"/>
              <a:cs typeface="Oswald"/>
              <a:sym typeface="Oswald"/>
            </a:endParaRPr>
          </a:p>
        </p:txBody>
      </p:sp>
      <p:sp>
        <p:nvSpPr>
          <p:cNvPr id="174" name="Google Shape;174;p29"/>
          <p:cNvSpPr/>
          <p:nvPr/>
        </p:nvSpPr>
        <p:spPr>
          <a:xfrm>
            <a:off x="746215" y="1183151"/>
            <a:ext cx="883800" cy="883800"/>
          </a:xfrm>
          <a:prstGeom prst="ellipse">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Montserrat"/>
              <a:ea typeface="Montserrat"/>
              <a:cs typeface="Montserrat"/>
              <a:sym typeface="Montserrat"/>
            </a:endParaRPr>
          </a:p>
        </p:txBody>
      </p:sp>
      <p:sp>
        <p:nvSpPr>
          <p:cNvPr id="175" name="Google Shape;175;p29"/>
          <p:cNvSpPr txBox="1"/>
          <p:nvPr/>
        </p:nvSpPr>
        <p:spPr>
          <a:xfrm>
            <a:off x="1708324" y="1902188"/>
            <a:ext cx="7142700" cy="4779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sz="2000"/>
              <a:t>Wednesday</a:t>
            </a:r>
            <a:r>
              <a:rPr b="0" i="0" lang="en" sz="2000" u="none" cap="none" strike="noStrike">
                <a:solidFill>
                  <a:srgbClr val="000000"/>
                </a:solidFill>
                <a:latin typeface="Arial"/>
                <a:ea typeface="Arial"/>
                <a:cs typeface="Arial"/>
                <a:sym typeface="Arial"/>
              </a:rPr>
              <a:t>, 9/</a:t>
            </a:r>
            <a:r>
              <a:rPr lang="en" sz="2000"/>
              <a:t>14</a:t>
            </a:r>
            <a:r>
              <a:rPr b="0" i="0" lang="en" sz="2000" u="none" cap="none" strike="noStrike">
                <a:solidFill>
                  <a:srgbClr val="000000"/>
                </a:solidFill>
                <a:latin typeface="Arial"/>
                <a:ea typeface="Arial"/>
                <a:cs typeface="Arial"/>
                <a:sym typeface="Arial"/>
              </a:rPr>
              <a:t> from 12 – 12:50 pm (Alter LL35)</a:t>
            </a:r>
            <a:endParaRPr b="0" i="0" sz="2000" u="none" cap="none" strike="noStrike">
              <a:solidFill>
                <a:srgbClr val="000000"/>
              </a:solidFill>
              <a:latin typeface="Arial"/>
              <a:ea typeface="Arial"/>
              <a:cs typeface="Arial"/>
              <a:sym typeface="Arial"/>
            </a:endParaRPr>
          </a:p>
        </p:txBody>
      </p:sp>
      <p:sp>
        <p:nvSpPr>
          <p:cNvPr id="176" name="Google Shape;176;p29"/>
          <p:cNvSpPr txBox="1"/>
          <p:nvPr/>
        </p:nvSpPr>
        <p:spPr>
          <a:xfrm>
            <a:off x="1644925" y="3428075"/>
            <a:ext cx="6380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3600">
              <a:solidFill>
                <a:schemeClr val="dk1"/>
              </a:solidFill>
              <a:latin typeface="Oswald"/>
              <a:ea typeface="Oswald"/>
              <a:cs typeface="Oswald"/>
              <a:sym typeface="Oswald"/>
            </a:endParaRPr>
          </a:p>
        </p:txBody>
      </p:sp>
      <p:pic>
        <p:nvPicPr>
          <p:cNvPr id="177" name="Google Shape;177;p29"/>
          <p:cNvPicPr preferRelativeResize="0"/>
          <p:nvPr/>
        </p:nvPicPr>
        <p:blipFill rotWithShape="1">
          <a:blip r:embed="rId3">
            <a:alphaModFix/>
          </a:blip>
          <a:srcRect b="27095" l="69045" r="12203" t="23370"/>
          <a:stretch/>
        </p:blipFill>
        <p:spPr>
          <a:xfrm>
            <a:off x="920450" y="1293575"/>
            <a:ext cx="535358" cy="662950"/>
          </a:xfrm>
          <a:prstGeom prst="rect">
            <a:avLst/>
          </a:prstGeom>
          <a:noFill/>
          <a:ln>
            <a:noFill/>
          </a:ln>
        </p:spPr>
      </p:pic>
      <p:sp>
        <p:nvSpPr>
          <p:cNvPr id="178" name="Google Shape;178;p29"/>
          <p:cNvSpPr/>
          <p:nvPr/>
        </p:nvSpPr>
        <p:spPr>
          <a:xfrm>
            <a:off x="820477" y="2563926"/>
            <a:ext cx="883800" cy="883800"/>
          </a:xfrm>
          <a:prstGeom prst="ellipse">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Montserrat"/>
              <a:ea typeface="Montserrat"/>
              <a:cs typeface="Montserrat"/>
              <a:sym typeface="Montserrat"/>
            </a:endParaRPr>
          </a:p>
        </p:txBody>
      </p:sp>
      <p:sp>
        <p:nvSpPr>
          <p:cNvPr id="179" name="Google Shape;179;p29"/>
          <p:cNvSpPr txBox="1"/>
          <p:nvPr/>
        </p:nvSpPr>
        <p:spPr>
          <a:xfrm>
            <a:off x="1708325" y="2487275"/>
            <a:ext cx="6838800" cy="621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lang="en" sz="2600">
                <a:latin typeface="Oswald"/>
                <a:ea typeface="Oswald"/>
                <a:cs typeface="Oswald"/>
                <a:sym typeface="Oswald"/>
              </a:rPr>
              <a:t>Speaker Session: Philadelphia Business Journal</a:t>
            </a:r>
            <a:endParaRPr b="1" i="0" sz="2600" u="none" cap="none" strike="noStrike">
              <a:solidFill>
                <a:srgbClr val="000000"/>
              </a:solidFill>
              <a:latin typeface="Oswald"/>
              <a:ea typeface="Oswald"/>
              <a:cs typeface="Oswald"/>
              <a:sym typeface="Oswald"/>
            </a:endParaRPr>
          </a:p>
        </p:txBody>
      </p:sp>
      <p:sp>
        <p:nvSpPr>
          <p:cNvPr id="180" name="Google Shape;180;p29"/>
          <p:cNvSpPr txBox="1"/>
          <p:nvPr/>
        </p:nvSpPr>
        <p:spPr>
          <a:xfrm>
            <a:off x="1794674" y="3112600"/>
            <a:ext cx="7142700" cy="4779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sz="2000"/>
              <a:t>Friday</a:t>
            </a:r>
            <a:r>
              <a:rPr b="0" i="0" lang="en" sz="2000" u="none" cap="none" strike="noStrike">
                <a:solidFill>
                  <a:srgbClr val="000000"/>
                </a:solidFill>
                <a:latin typeface="Arial"/>
                <a:ea typeface="Arial"/>
                <a:cs typeface="Arial"/>
                <a:sym typeface="Arial"/>
              </a:rPr>
              <a:t>, 9/</a:t>
            </a:r>
            <a:r>
              <a:rPr lang="en" sz="2000"/>
              <a:t>16</a:t>
            </a:r>
            <a:r>
              <a:rPr b="0" i="0" lang="en" sz="2000" u="none" cap="none" strike="noStrike">
                <a:solidFill>
                  <a:srgbClr val="000000"/>
                </a:solidFill>
                <a:latin typeface="Arial"/>
                <a:ea typeface="Arial"/>
                <a:cs typeface="Arial"/>
                <a:sym typeface="Arial"/>
              </a:rPr>
              <a:t> from 12 – 12:50 pm (Alter LL35)</a:t>
            </a:r>
            <a:endParaRPr b="0" i="0" sz="2000" u="none" cap="none" strike="noStrike">
              <a:solidFill>
                <a:srgbClr val="000000"/>
              </a:solidFill>
              <a:latin typeface="Arial"/>
              <a:ea typeface="Arial"/>
              <a:cs typeface="Arial"/>
              <a:sym typeface="Arial"/>
            </a:endParaRPr>
          </a:p>
        </p:txBody>
      </p:sp>
      <p:pic>
        <p:nvPicPr>
          <p:cNvPr id="181" name="Google Shape;181;p29"/>
          <p:cNvPicPr preferRelativeResize="0"/>
          <p:nvPr/>
        </p:nvPicPr>
        <p:blipFill rotWithShape="1">
          <a:blip r:embed="rId4">
            <a:alphaModFix/>
          </a:blip>
          <a:srcRect b="34508" l="17351" r="17442" t="34653"/>
          <a:stretch/>
        </p:blipFill>
        <p:spPr>
          <a:xfrm>
            <a:off x="863437" y="2902771"/>
            <a:ext cx="797923" cy="2061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30"/>
          <p:cNvPicPr preferRelativeResize="0"/>
          <p:nvPr/>
        </p:nvPicPr>
        <p:blipFill>
          <a:blip r:embed="rId3">
            <a:alphaModFix/>
          </a:blip>
          <a:stretch>
            <a:fillRect/>
          </a:stretch>
        </p:blipFill>
        <p:spPr>
          <a:xfrm>
            <a:off x="0" y="0"/>
            <a:ext cx="914399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1"/>
          <p:cNvSpPr/>
          <p:nvPr/>
        </p:nvSpPr>
        <p:spPr>
          <a:xfrm>
            <a:off x="667925" y="834775"/>
            <a:ext cx="1040400" cy="206100"/>
          </a:xfrm>
          <a:prstGeom prst="rect">
            <a:avLst/>
          </a:prstGeom>
          <a:solidFill>
            <a:srgbClr val="F0F0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31"/>
          <p:cNvSpPr txBox="1"/>
          <p:nvPr>
            <p:ph idx="11" type="ftr"/>
          </p:nvPr>
        </p:nvSpPr>
        <p:spPr>
          <a:xfrm>
            <a:off x="5196875" y="4767275"/>
            <a:ext cx="30861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SzPts val="1100"/>
              <a:buNone/>
            </a:pPr>
            <a:r>
              <a:rPr lang="en" sz="1400">
                <a:solidFill>
                  <a:srgbClr val="FFFFFF"/>
                </a:solidFill>
                <a:latin typeface="Arial"/>
                <a:ea typeface="Arial"/>
                <a:cs typeface="Arial"/>
                <a:sym typeface="Arial"/>
              </a:rPr>
              <a:t>Temple University</a:t>
            </a:r>
            <a:endParaRPr i="0" sz="1400" u="none" cap="none" strike="noStrike">
              <a:solidFill>
                <a:srgbClr val="FFFFFF"/>
              </a:solidFill>
              <a:latin typeface="Arial"/>
              <a:ea typeface="Arial"/>
              <a:cs typeface="Arial"/>
              <a:sym typeface="Arial"/>
            </a:endParaRPr>
          </a:p>
        </p:txBody>
      </p:sp>
      <p:sp>
        <p:nvSpPr>
          <p:cNvPr id="194" name="Google Shape;194;p31"/>
          <p:cNvSpPr txBox="1"/>
          <p:nvPr>
            <p:ph idx="12" type="sldNum"/>
          </p:nvPr>
        </p:nvSpPr>
        <p:spPr>
          <a:xfrm>
            <a:off x="6555900" y="4783488"/>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r>
              <a:rPr lang="en"/>
              <a:t>| </a:t>
            </a:r>
            <a:fld id="{00000000-1234-1234-1234-123412341234}" type="slidenum">
              <a:rPr lang="en"/>
              <a:t>‹#›</a:t>
            </a:fld>
            <a:endParaRPr/>
          </a:p>
        </p:txBody>
      </p:sp>
      <p:sp>
        <p:nvSpPr>
          <p:cNvPr id="195" name="Google Shape;195;p31"/>
          <p:cNvSpPr txBox="1"/>
          <p:nvPr/>
        </p:nvSpPr>
        <p:spPr>
          <a:xfrm>
            <a:off x="287975" y="186500"/>
            <a:ext cx="8624700" cy="76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400"/>
              <a:buFont typeface="Arial"/>
              <a:buNone/>
            </a:pPr>
            <a:r>
              <a:rPr b="0" i="0" lang="en" sz="3400" u="none" cap="none" strike="noStrike">
                <a:solidFill>
                  <a:srgbClr val="000000"/>
                </a:solidFill>
                <a:latin typeface="Oswald"/>
                <a:ea typeface="Oswald"/>
                <a:cs typeface="Oswald"/>
                <a:sym typeface="Oswald"/>
              </a:rPr>
              <a:t>How to Join TU-AMA </a:t>
            </a:r>
            <a:endParaRPr b="0" i="0" sz="3400" u="none" cap="none" strike="noStrike">
              <a:solidFill>
                <a:srgbClr val="000000"/>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3400"/>
              <a:buFont typeface="Arial"/>
              <a:buNone/>
            </a:pPr>
            <a:r>
              <a:t/>
            </a:r>
            <a:endParaRPr b="0" i="0" sz="3400" u="none" cap="none" strike="noStrike">
              <a:solidFill>
                <a:srgbClr val="000000"/>
              </a:solidFill>
              <a:latin typeface="Arial"/>
              <a:ea typeface="Arial"/>
              <a:cs typeface="Arial"/>
              <a:sym typeface="Arial"/>
            </a:endParaRPr>
          </a:p>
        </p:txBody>
      </p:sp>
      <p:sp>
        <p:nvSpPr>
          <p:cNvPr id="196" name="Google Shape;196;p31"/>
          <p:cNvSpPr txBox="1"/>
          <p:nvPr/>
        </p:nvSpPr>
        <p:spPr>
          <a:xfrm>
            <a:off x="1088400" y="1043740"/>
            <a:ext cx="7581900" cy="765600"/>
          </a:xfrm>
          <a:prstGeom prst="rect">
            <a:avLst/>
          </a:prstGeom>
          <a:noFill/>
          <a:ln cap="flat" cmpd="sng" w="9525">
            <a:solidFill>
              <a:srgbClr val="000000">
                <a:alpha val="0"/>
              </a:srgbClr>
            </a:solidFill>
            <a:prstDash val="solid"/>
            <a:round/>
            <a:headEnd len="sm" w="sm" type="none"/>
            <a:tailEnd len="sm" w="sm" type="none"/>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n" sz="2500" u="none" cap="none" strike="noStrike">
                <a:solidFill>
                  <a:srgbClr val="000000"/>
                </a:solidFill>
                <a:latin typeface="Arial"/>
                <a:ea typeface="Arial"/>
                <a:cs typeface="Arial"/>
                <a:sym typeface="Arial"/>
              </a:rPr>
              <a:t>Fill out TU-AMA Application</a:t>
            </a:r>
            <a:r>
              <a:rPr b="1" i="0" lang="en" sz="1800" u="none" cap="none" strike="noStrike">
                <a:solidFill>
                  <a:srgbClr val="000000"/>
                </a:solidFill>
                <a:latin typeface="Arial"/>
                <a:ea typeface="Arial"/>
                <a:cs typeface="Arial"/>
                <a:sym typeface="Arial"/>
              </a:rPr>
              <a:t> </a:t>
            </a:r>
            <a:endParaRPr b="1" i="0" sz="1800" u="none" cap="none" strike="noStrike">
              <a:solidFill>
                <a:srgbClr val="000000"/>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Char char="●"/>
            </a:pPr>
            <a:r>
              <a:rPr b="0" i="0" lang="en" sz="1600" u="none" cap="none" strike="noStrike">
                <a:solidFill>
                  <a:schemeClr val="dk1"/>
                </a:solidFill>
                <a:latin typeface="Arial"/>
                <a:ea typeface="Arial"/>
                <a:cs typeface="Arial"/>
                <a:sym typeface="Arial"/>
              </a:rPr>
              <a:t>Visit tuowlsama.org/join and complete the electronic chapter application</a:t>
            </a:r>
            <a:endParaRPr b="0" i="0" sz="1600" u="none" cap="none" strike="noStrike">
              <a:solidFill>
                <a:srgbClr val="000000"/>
              </a:solidFill>
              <a:latin typeface="Arial"/>
              <a:ea typeface="Arial"/>
              <a:cs typeface="Arial"/>
              <a:sym typeface="Arial"/>
            </a:endParaRPr>
          </a:p>
        </p:txBody>
      </p:sp>
      <p:pic>
        <p:nvPicPr>
          <p:cNvPr id="197" name="Google Shape;197;p31"/>
          <p:cNvPicPr preferRelativeResize="0"/>
          <p:nvPr/>
        </p:nvPicPr>
        <p:blipFill rotWithShape="1">
          <a:blip r:embed="rId3">
            <a:alphaModFix amt="9000"/>
          </a:blip>
          <a:srcRect b="36478" l="1886" r="50603" t="36353"/>
          <a:stretch/>
        </p:blipFill>
        <p:spPr>
          <a:xfrm>
            <a:off x="174425" y="1490550"/>
            <a:ext cx="8795150" cy="2827050"/>
          </a:xfrm>
          <a:prstGeom prst="rect">
            <a:avLst/>
          </a:prstGeom>
          <a:noFill/>
          <a:ln>
            <a:noFill/>
          </a:ln>
        </p:spPr>
      </p:pic>
      <p:sp>
        <p:nvSpPr>
          <p:cNvPr id="198" name="Google Shape;198;p31"/>
          <p:cNvSpPr txBox="1"/>
          <p:nvPr/>
        </p:nvSpPr>
        <p:spPr>
          <a:xfrm>
            <a:off x="1088400" y="1900963"/>
            <a:ext cx="7581900" cy="1002000"/>
          </a:xfrm>
          <a:prstGeom prst="rect">
            <a:avLst/>
          </a:prstGeom>
          <a:noFill/>
          <a:ln cap="flat" cmpd="sng" w="9525">
            <a:solidFill>
              <a:srgbClr val="000000">
                <a:alpha val="0"/>
              </a:srgbClr>
            </a:solidFill>
            <a:prstDash val="solid"/>
            <a:round/>
            <a:headEnd len="sm" w="sm" type="none"/>
            <a:tailEnd len="sm" w="sm" type="none"/>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n" sz="2500" u="none" cap="none" strike="noStrike">
                <a:solidFill>
                  <a:srgbClr val="000000"/>
                </a:solidFill>
                <a:latin typeface="Arial"/>
                <a:ea typeface="Arial"/>
                <a:cs typeface="Arial"/>
                <a:sym typeface="Arial"/>
              </a:rPr>
              <a:t>Become a National Member</a:t>
            </a:r>
            <a:endParaRPr b="1" i="0" sz="2500" u="none" cap="none" strike="noStrike">
              <a:solidFill>
                <a:srgbClr val="000000"/>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Char char="●"/>
            </a:pPr>
            <a:r>
              <a:rPr b="0" i="0" lang="en" sz="1600" u="none" cap="none" strike="noStrike">
                <a:solidFill>
                  <a:schemeClr val="dk1"/>
                </a:solidFill>
                <a:latin typeface="Arial"/>
                <a:ea typeface="Arial"/>
                <a:cs typeface="Arial"/>
                <a:sym typeface="Arial"/>
              </a:rPr>
              <a:t>Go to ama.org, click the menu on the right, and click “Join AMA” </a:t>
            </a:r>
            <a:endParaRPr b="0" i="0" sz="1600" u="none" cap="none" strike="noStrike">
              <a:solidFill>
                <a:schemeClr val="dk1"/>
              </a:solidFill>
              <a:latin typeface="Arial"/>
              <a:ea typeface="Arial"/>
              <a:cs typeface="Arial"/>
              <a:sym typeface="Arial"/>
            </a:endParaRPr>
          </a:p>
          <a:p>
            <a:pPr indent="-330200" lvl="0" marL="457200" marR="0" rtl="0" algn="l">
              <a:lnSpc>
                <a:spcPct val="115000"/>
              </a:lnSpc>
              <a:spcBef>
                <a:spcPts val="0"/>
              </a:spcBef>
              <a:spcAft>
                <a:spcPts val="0"/>
              </a:spcAft>
              <a:buClr>
                <a:schemeClr val="dk1"/>
              </a:buClr>
              <a:buSzPts val="1600"/>
              <a:buFont typeface="Arial"/>
              <a:buChar char="●"/>
            </a:pPr>
            <a:r>
              <a:rPr b="0" i="0" lang="en" sz="1600" u="none" cap="none" strike="noStrike">
                <a:solidFill>
                  <a:schemeClr val="dk1"/>
                </a:solidFill>
                <a:latin typeface="Arial"/>
                <a:ea typeface="Arial"/>
                <a:cs typeface="Arial"/>
                <a:sym typeface="Arial"/>
              </a:rPr>
              <a:t>Purchase your National AMA “Undergrad Student Membership” and pay $29</a:t>
            </a:r>
            <a:r>
              <a:rPr b="0" i="0" lang="en" sz="1600" u="none" cap="none" strike="noStrike">
                <a:solidFill>
                  <a:schemeClr val="dk1"/>
                </a:solidFill>
                <a:highlight>
                  <a:srgbClr val="FFFF00"/>
                </a:highlight>
                <a:latin typeface="Arial"/>
                <a:ea typeface="Arial"/>
                <a:cs typeface="Arial"/>
                <a:sym typeface="Arial"/>
              </a:rPr>
              <a:t> </a:t>
            </a:r>
            <a:endParaRPr b="1" i="0" sz="2500" u="none" cap="none" strike="noStrike">
              <a:solidFill>
                <a:srgbClr val="000000"/>
              </a:solidFill>
              <a:highlight>
                <a:srgbClr val="FFFF00"/>
              </a:highlight>
              <a:latin typeface="Arial"/>
              <a:ea typeface="Arial"/>
              <a:cs typeface="Arial"/>
              <a:sym typeface="Arial"/>
            </a:endParaRPr>
          </a:p>
        </p:txBody>
      </p:sp>
      <p:sp>
        <p:nvSpPr>
          <p:cNvPr id="199" name="Google Shape;199;p31"/>
          <p:cNvSpPr txBox="1"/>
          <p:nvPr/>
        </p:nvSpPr>
        <p:spPr>
          <a:xfrm>
            <a:off x="1088400" y="4416475"/>
            <a:ext cx="7581900" cy="765600"/>
          </a:xfrm>
          <a:prstGeom prst="rect">
            <a:avLst/>
          </a:prstGeom>
          <a:noFill/>
          <a:ln cap="flat" cmpd="sng" w="9525">
            <a:solidFill>
              <a:srgbClr val="000000">
                <a:alpha val="0"/>
              </a:srgbClr>
            </a:solidFill>
            <a:prstDash val="solid"/>
            <a:round/>
            <a:headEnd len="sm" w="sm" type="none"/>
            <a:tailEnd len="sm" w="sm" type="none"/>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n" sz="2500" u="none" cap="none" strike="noStrike">
                <a:solidFill>
                  <a:srgbClr val="000000"/>
                </a:solidFill>
                <a:latin typeface="Arial"/>
                <a:ea typeface="Arial"/>
                <a:cs typeface="Arial"/>
                <a:sym typeface="Arial"/>
              </a:rPr>
              <a:t>Pay Dues </a:t>
            </a:r>
            <a:endParaRPr b="1" i="0" sz="25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Char char="●"/>
            </a:pPr>
            <a:r>
              <a:rPr b="0" i="0" lang="en" sz="1600" u="none" cap="none" strike="noStrike">
                <a:solidFill>
                  <a:srgbClr val="000000"/>
                </a:solidFill>
                <a:latin typeface="Arial"/>
                <a:ea typeface="Arial"/>
                <a:cs typeface="Arial"/>
                <a:sym typeface="Arial"/>
              </a:rPr>
              <a:t>Venmo (@</a:t>
            </a:r>
            <a:r>
              <a:rPr lang="en" sz="1600"/>
              <a:t>tuowlsama</a:t>
            </a:r>
            <a:r>
              <a:rPr b="0" i="0" lang="en" sz="1600" u="none" cap="none" strike="noStrike">
                <a:solidFill>
                  <a:srgbClr val="000000"/>
                </a:solidFill>
                <a:latin typeface="Arial"/>
                <a:ea typeface="Arial"/>
                <a:cs typeface="Arial"/>
                <a:sym typeface="Arial"/>
              </a:rPr>
              <a:t>) / Credit/Debit to PayPal (owlsama@gmail.com)</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Char char="●"/>
            </a:pPr>
            <a:r>
              <a:rPr b="0" i="0" lang="en" sz="1600" u="none" cap="none" strike="noStrike">
                <a:solidFill>
                  <a:srgbClr val="000000"/>
                </a:solidFill>
                <a:latin typeface="Arial"/>
                <a:ea typeface="Arial"/>
                <a:cs typeface="Arial"/>
                <a:sym typeface="Arial"/>
              </a:rPr>
              <a:t>Check to “Temple University American Marketing Association”  </a:t>
            </a:r>
            <a:endParaRPr b="0" i="0" sz="16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p:txBody>
      </p:sp>
      <p:cxnSp>
        <p:nvCxnSpPr>
          <p:cNvPr id="200" name="Google Shape;200;p31"/>
          <p:cNvCxnSpPr/>
          <p:nvPr/>
        </p:nvCxnSpPr>
        <p:spPr>
          <a:xfrm flipH="1" rot="10800000">
            <a:off x="253050" y="834775"/>
            <a:ext cx="8637900" cy="9900"/>
          </a:xfrm>
          <a:prstGeom prst="straightConnector1">
            <a:avLst/>
          </a:prstGeom>
          <a:noFill/>
          <a:ln cap="flat" cmpd="sng" w="38100">
            <a:solidFill>
              <a:srgbClr val="000000"/>
            </a:solidFill>
            <a:prstDash val="solid"/>
            <a:round/>
            <a:headEnd len="sm" w="sm" type="none"/>
            <a:tailEnd len="sm" w="sm" type="none"/>
          </a:ln>
        </p:spPr>
      </p:cxnSp>
      <p:sp>
        <p:nvSpPr>
          <p:cNvPr id="201" name="Google Shape;201;p31"/>
          <p:cNvSpPr/>
          <p:nvPr/>
        </p:nvSpPr>
        <p:spPr>
          <a:xfrm>
            <a:off x="253050" y="3805525"/>
            <a:ext cx="699900" cy="680700"/>
          </a:xfrm>
          <a:prstGeom prst="ellipse">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000000"/>
                </a:solidFill>
                <a:latin typeface="Montserrat"/>
                <a:ea typeface="Montserrat"/>
                <a:cs typeface="Montserrat"/>
                <a:sym typeface="Montserrat"/>
              </a:rPr>
              <a:t>4</a:t>
            </a:r>
            <a:endParaRPr b="1" i="0" sz="3600" u="none" cap="none" strike="noStrike">
              <a:solidFill>
                <a:srgbClr val="000000"/>
              </a:solidFill>
              <a:latin typeface="Montserrat"/>
              <a:ea typeface="Montserrat"/>
              <a:cs typeface="Montserrat"/>
              <a:sym typeface="Montserrat"/>
            </a:endParaRPr>
          </a:p>
        </p:txBody>
      </p:sp>
      <p:sp>
        <p:nvSpPr>
          <p:cNvPr id="202" name="Google Shape;202;p31"/>
          <p:cNvSpPr txBox="1"/>
          <p:nvPr/>
        </p:nvSpPr>
        <p:spPr>
          <a:xfrm>
            <a:off x="1088400" y="2905525"/>
            <a:ext cx="8055600" cy="765600"/>
          </a:xfrm>
          <a:prstGeom prst="rect">
            <a:avLst/>
          </a:prstGeom>
          <a:noFill/>
          <a:ln cap="flat" cmpd="sng" w="9525">
            <a:solidFill>
              <a:srgbClr val="000000">
                <a:alpha val="0"/>
              </a:srgbClr>
            </a:solidFill>
            <a:prstDash val="solid"/>
            <a:round/>
            <a:headEnd len="sm" w="sm" type="none"/>
            <a:tailEnd len="sm" w="sm" type="none"/>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i="0" lang="en" sz="2500" u="none" cap="none" strike="noStrike">
                <a:solidFill>
                  <a:srgbClr val="000000"/>
                </a:solidFill>
                <a:latin typeface="Arial"/>
                <a:ea typeface="Arial"/>
                <a:cs typeface="Arial"/>
                <a:sym typeface="Arial"/>
              </a:rPr>
              <a:t>Get Approval </a:t>
            </a:r>
            <a:endParaRPr b="1" i="0" sz="2500" u="none" cap="none" strike="noStrike">
              <a:solidFill>
                <a:srgbClr val="000000"/>
              </a:solidFill>
              <a:latin typeface="Arial"/>
              <a:ea typeface="Arial"/>
              <a:cs typeface="Arial"/>
              <a:sym typeface="Arial"/>
            </a:endParaRPr>
          </a:p>
          <a:p>
            <a:pPr indent="-330200" lvl="0" marL="457200" marR="0" rtl="0" algn="l">
              <a:lnSpc>
                <a:spcPct val="115000"/>
              </a:lnSpc>
              <a:spcBef>
                <a:spcPts val="0"/>
              </a:spcBef>
              <a:spcAft>
                <a:spcPts val="0"/>
              </a:spcAft>
              <a:buClr>
                <a:srgbClr val="000000"/>
              </a:buClr>
              <a:buSzPts val="1600"/>
              <a:buFont typeface="Arial"/>
              <a:buChar char="●"/>
            </a:pPr>
            <a:r>
              <a:rPr b="0" i="0" lang="en" sz="1600" u="none" cap="none" strike="noStrike">
                <a:solidFill>
                  <a:schemeClr val="dk1"/>
                </a:solidFill>
                <a:latin typeface="Arial"/>
                <a:ea typeface="Arial"/>
                <a:cs typeface="Arial"/>
                <a:sym typeface="Arial"/>
              </a:rPr>
              <a:t>Forward the confirmation email or send a screenshot to </a:t>
            </a:r>
            <a:r>
              <a:rPr lang="en" sz="1600" u="sng">
                <a:solidFill>
                  <a:srgbClr val="4A86E8"/>
                </a:solidFill>
              </a:rPr>
              <a:t>elenarossetti@temple.edu</a:t>
            </a:r>
            <a:endParaRPr b="0" i="0" sz="1600" u="sng" cap="none" strike="noStrike">
              <a:solidFill>
                <a:srgbClr val="4A86E8"/>
              </a:solidFill>
              <a:latin typeface="Arial"/>
              <a:ea typeface="Arial"/>
              <a:cs typeface="Arial"/>
              <a:sym typeface="Arial"/>
            </a:endParaRPr>
          </a:p>
        </p:txBody>
      </p:sp>
      <p:sp>
        <p:nvSpPr>
          <p:cNvPr id="203" name="Google Shape;203;p31"/>
          <p:cNvSpPr/>
          <p:nvPr/>
        </p:nvSpPr>
        <p:spPr>
          <a:xfrm>
            <a:off x="253050" y="1026175"/>
            <a:ext cx="699900" cy="680700"/>
          </a:xfrm>
          <a:prstGeom prst="ellipse">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1100" u="none" cap="none" strike="noStrike">
                <a:solidFill>
                  <a:srgbClr val="000000"/>
                </a:solidFill>
                <a:latin typeface="Montserrat"/>
                <a:ea typeface="Montserrat"/>
                <a:cs typeface="Montserrat"/>
                <a:sym typeface="Montserrat"/>
              </a:rPr>
              <a:t>  </a:t>
            </a:r>
            <a:r>
              <a:rPr b="1" i="0" lang="en" sz="3600" u="none" cap="none" strike="noStrike">
                <a:solidFill>
                  <a:srgbClr val="000000"/>
                </a:solidFill>
                <a:latin typeface="Montserrat"/>
                <a:ea typeface="Montserrat"/>
                <a:cs typeface="Montserrat"/>
                <a:sym typeface="Montserrat"/>
              </a:rPr>
              <a:t>1</a:t>
            </a:r>
            <a:endParaRPr b="1" i="0" sz="3600" u="none" cap="none" strike="noStrike">
              <a:solidFill>
                <a:srgbClr val="000000"/>
              </a:solidFill>
              <a:latin typeface="Montserrat"/>
              <a:ea typeface="Montserrat"/>
              <a:cs typeface="Montserrat"/>
              <a:sym typeface="Montserrat"/>
            </a:endParaRPr>
          </a:p>
        </p:txBody>
      </p:sp>
      <p:sp>
        <p:nvSpPr>
          <p:cNvPr id="204" name="Google Shape;204;p31"/>
          <p:cNvSpPr/>
          <p:nvPr/>
        </p:nvSpPr>
        <p:spPr>
          <a:xfrm>
            <a:off x="253050" y="1888375"/>
            <a:ext cx="699900" cy="680700"/>
          </a:xfrm>
          <a:prstGeom prst="ellipse">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 </a:t>
            </a:r>
            <a:r>
              <a:rPr b="1" i="0" lang="en" sz="3600" u="none" cap="none" strike="noStrike">
                <a:solidFill>
                  <a:srgbClr val="000000"/>
                </a:solidFill>
                <a:latin typeface="Montserrat"/>
                <a:ea typeface="Montserrat"/>
                <a:cs typeface="Montserrat"/>
                <a:sym typeface="Montserrat"/>
              </a:rPr>
              <a:t>2</a:t>
            </a:r>
            <a:endParaRPr b="1" i="0" sz="3600" u="none" cap="none" strike="noStrike">
              <a:solidFill>
                <a:srgbClr val="000000"/>
              </a:solidFill>
              <a:latin typeface="Montserrat"/>
              <a:ea typeface="Montserrat"/>
              <a:cs typeface="Montserrat"/>
              <a:sym typeface="Montserrat"/>
            </a:endParaRPr>
          </a:p>
        </p:txBody>
      </p:sp>
      <p:sp>
        <p:nvSpPr>
          <p:cNvPr id="205" name="Google Shape;205;p31"/>
          <p:cNvSpPr/>
          <p:nvPr/>
        </p:nvSpPr>
        <p:spPr>
          <a:xfrm>
            <a:off x="253050" y="2902975"/>
            <a:ext cx="699900" cy="680700"/>
          </a:xfrm>
          <a:prstGeom prst="ellipse">
            <a:avLst/>
          </a:prstGeom>
          <a:no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 </a:t>
            </a:r>
            <a:r>
              <a:rPr b="1" i="0" lang="en" sz="3600" u="none" cap="none" strike="noStrike">
                <a:solidFill>
                  <a:srgbClr val="000000"/>
                </a:solidFill>
                <a:latin typeface="Montserrat"/>
                <a:ea typeface="Montserrat"/>
                <a:cs typeface="Montserrat"/>
                <a:sym typeface="Montserrat"/>
              </a:rPr>
              <a:t>3</a:t>
            </a:r>
            <a:endParaRPr b="1" i="0" sz="3600" u="none" cap="none" strike="noStrike">
              <a:solidFill>
                <a:srgbClr val="000000"/>
              </a:solidFill>
              <a:latin typeface="Montserrat"/>
              <a:ea typeface="Montserrat"/>
              <a:cs typeface="Montserrat"/>
              <a:sym typeface="Montserrat"/>
            </a:endParaRPr>
          </a:p>
        </p:txBody>
      </p:sp>
      <p:sp>
        <p:nvSpPr>
          <p:cNvPr id="206" name="Google Shape;206;p31"/>
          <p:cNvSpPr txBox="1"/>
          <p:nvPr/>
        </p:nvSpPr>
        <p:spPr>
          <a:xfrm>
            <a:off x="5970475" y="211075"/>
            <a:ext cx="2999100" cy="633600"/>
          </a:xfrm>
          <a:prstGeom prst="rect">
            <a:avLst/>
          </a:prstGeom>
          <a:noFill/>
          <a:ln cap="flat" cmpd="sng" w="9525">
            <a:solidFill>
              <a:srgbClr val="000000">
                <a:alpha val="0"/>
              </a:srgbClr>
            </a:solidFill>
            <a:prstDash val="solid"/>
            <a:round/>
            <a:headEnd len="sm" w="sm" type="none"/>
            <a:tailEnd len="sm" w="sm" type="none"/>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Arial"/>
                <a:ea typeface="Arial"/>
                <a:cs typeface="Arial"/>
                <a:sym typeface="Arial"/>
              </a:rPr>
              <a:t>*Must be completed in order*</a:t>
            </a:r>
            <a:endParaRPr b="1" i="0" sz="16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2"/>
          <p:cNvSpPr/>
          <p:nvPr/>
        </p:nvSpPr>
        <p:spPr>
          <a:xfrm>
            <a:off x="667925" y="834775"/>
            <a:ext cx="1040400" cy="206100"/>
          </a:xfrm>
          <a:prstGeom prst="rect">
            <a:avLst/>
          </a:prstGeom>
          <a:solidFill>
            <a:srgbClr val="F0F0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32"/>
          <p:cNvSpPr txBox="1"/>
          <p:nvPr>
            <p:ph idx="11" type="ftr"/>
          </p:nvPr>
        </p:nvSpPr>
        <p:spPr>
          <a:xfrm>
            <a:off x="5196875" y="4767275"/>
            <a:ext cx="30861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SzPts val="1100"/>
              <a:buNone/>
            </a:pPr>
            <a:r>
              <a:rPr lang="en" sz="1400">
                <a:solidFill>
                  <a:srgbClr val="FFFFFF"/>
                </a:solidFill>
                <a:latin typeface="Arial"/>
                <a:ea typeface="Arial"/>
                <a:cs typeface="Arial"/>
                <a:sym typeface="Arial"/>
              </a:rPr>
              <a:t>Temple University</a:t>
            </a:r>
            <a:endParaRPr i="0" sz="1400" u="none" cap="none" strike="noStrike">
              <a:solidFill>
                <a:srgbClr val="FFFFFF"/>
              </a:solidFill>
              <a:latin typeface="Arial"/>
              <a:ea typeface="Arial"/>
              <a:cs typeface="Arial"/>
              <a:sym typeface="Arial"/>
            </a:endParaRPr>
          </a:p>
        </p:txBody>
      </p:sp>
      <p:sp>
        <p:nvSpPr>
          <p:cNvPr id="214" name="Google Shape;214;p3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r>
              <a:rPr lang="en"/>
              <a:t>| </a:t>
            </a:r>
            <a:fld id="{00000000-1234-1234-1234-123412341234}" type="slidenum">
              <a:rPr lang="en"/>
              <a:t>‹#›</a:t>
            </a:fld>
            <a:endParaRPr/>
          </a:p>
        </p:txBody>
      </p:sp>
      <p:sp>
        <p:nvSpPr>
          <p:cNvPr id="215" name="Google Shape;215;p32"/>
          <p:cNvSpPr txBox="1"/>
          <p:nvPr/>
        </p:nvSpPr>
        <p:spPr>
          <a:xfrm>
            <a:off x="0" y="2576150"/>
            <a:ext cx="9144000" cy="1383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600"/>
              </a:spcBef>
              <a:spcAft>
                <a:spcPts val="0"/>
              </a:spcAft>
              <a:buClr>
                <a:srgbClr val="000000"/>
              </a:buClr>
              <a:buSzPts val="3000"/>
              <a:buFont typeface="Arial"/>
              <a:buNone/>
            </a:pPr>
            <a:r>
              <a:rPr b="1" i="0" lang="en" sz="3000" u="none" cap="none" strike="noStrike">
                <a:solidFill>
                  <a:srgbClr val="000000"/>
                </a:solidFill>
                <a:latin typeface="Montserrat"/>
                <a:ea typeface="Montserrat"/>
                <a:cs typeface="Montserrat"/>
                <a:sym typeface="Montserrat"/>
              </a:rPr>
              <a:t>Deadline:</a:t>
            </a:r>
            <a:endParaRPr b="1" i="0" sz="30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600"/>
              </a:spcBef>
              <a:spcAft>
                <a:spcPts val="0"/>
              </a:spcAft>
              <a:buClr>
                <a:srgbClr val="000000"/>
              </a:buClr>
              <a:buSzPts val="5000"/>
              <a:buFont typeface="Arial"/>
              <a:buNone/>
            </a:pPr>
            <a:r>
              <a:rPr b="0" i="0" lang="en" sz="5000" u="none" cap="none" strike="noStrike">
                <a:solidFill>
                  <a:srgbClr val="000000"/>
                </a:solidFill>
                <a:latin typeface="Montserrat"/>
                <a:ea typeface="Montserrat"/>
                <a:cs typeface="Montserrat"/>
                <a:sym typeface="Montserrat"/>
              </a:rPr>
              <a:t>Friday, </a:t>
            </a:r>
            <a:r>
              <a:rPr lang="en" sz="5000">
                <a:latin typeface="Montserrat"/>
                <a:ea typeface="Montserrat"/>
                <a:cs typeface="Montserrat"/>
                <a:sym typeface="Montserrat"/>
              </a:rPr>
              <a:t>September</a:t>
            </a:r>
            <a:r>
              <a:rPr b="0" i="0" lang="en" sz="5000" u="none" cap="none" strike="noStrike">
                <a:solidFill>
                  <a:srgbClr val="000000"/>
                </a:solidFill>
                <a:latin typeface="Montserrat"/>
                <a:ea typeface="Montserrat"/>
                <a:cs typeface="Montserrat"/>
                <a:sym typeface="Montserrat"/>
              </a:rPr>
              <a:t> </a:t>
            </a:r>
            <a:r>
              <a:rPr lang="en" sz="5000">
                <a:latin typeface="Montserrat"/>
                <a:ea typeface="Montserrat"/>
                <a:cs typeface="Montserrat"/>
                <a:sym typeface="Montserrat"/>
              </a:rPr>
              <a:t>30</a:t>
            </a:r>
            <a:r>
              <a:rPr b="0" i="0" lang="en" sz="5000" u="none" cap="none" strike="noStrike">
                <a:solidFill>
                  <a:srgbClr val="000000"/>
                </a:solidFill>
                <a:latin typeface="Montserrat"/>
                <a:ea typeface="Montserrat"/>
                <a:cs typeface="Montserrat"/>
                <a:sym typeface="Montserrat"/>
              </a:rPr>
              <a:t>th</a:t>
            </a:r>
            <a:endParaRPr b="0" i="0" sz="5000" u="none" cap="none" strike="noStrike">
              <a:solidFill>
                <a:srgbClr val="000000"/>
              </a:solidFill>
              <a:latin typeface="Montserrat"/>
              <a:ea typeface="Montserrat"/>
              <a:cs typeface="Montserrat"/>
              <a:sym typeface="Montserrat"/>
            </a:endParaRPr>
          </a:p>
        </p:txBody>
      </p:sp>
      <p:cxnSp>
        <p:nvCxnSpPr>
          <p:cNvPr id="216" name="Google Shape;216;p32"/>
          <p:cNvCxnSpPr/>
          <p:nvPr/>
        </p:nvCxnSpPr>
        <p:spPr>
          <a:xfrm flipH="1" rot="10800000">
            <a:off x="303300" y="2473813"/>
            <a:ext cx="8537400" cy="8100"/>
          </a:xfrm>
          <a:prstGeom prst="straightConnector1">
            <a:avLst/>
          </a:prstGeom>
          <a:noFill/>
          <a:ln cap="flat" cmpd="sng" w="28575">
            <a:solidFill>
              <a:srgbClr val="000000"/>
            </a:solidFill>
            <a:prstDash val="solid"/>
            <a:round/>
            <a:headEnd len="sm" w="sm" type="none"/>
            <a:tailEnd len="sm" w="sm" type="none"/>
          </a:ln>
        </p:spPr>
      </p:cxnSp>
      <p:sp>
        <p:nvSpPr>
          <p:cNvPr id="217" name="Google Shape;217;p32"/>
          <p:cNvSpPr txBox="1"/>
          <p:nvPr/>
        </p:nvSpPr>
        <p:spPr>
          <a:xfrm>
            <a:off x="2286000" y="-68350"/>
            <a:ext cx="4572000" cy="2644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600"/>
              </a:spcBef>
              <a:spcAft>
                <a:spcPts val="0"/>
              </a:spcAft>
              <a:buClr>
                <a:srgbClr val="000000"/>
              </a:buClr>
              <a:buSzPts val="4000"/>
              <a:buFont typeface="Arial"/>
              <a:buNone/>
            </a:pPr>
            <a:r>
              <a:rPr b="1" i="0" lang="en" sz="4000" u="none" cap="none" strike="noStrike">
                <a:solidFill>
                  <a:srgbClr val="000000"/>
                </a:solidFill>
                <a:latin typeface="Montserrat"/>
                <a:ea typeface="Montserrat"/>
                <a:cs typeface="Montserrat"/>
                <a:sym typeface="Montserrat"/>
              </a:rPr>
              <a:t>Chapter Dues:</a:t>
            </a:r>
            <a:endParaRPr b="1" i="0" sz="40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600"/>
              </a:spcBef>
              <a:spcAft>
                <a:spcPts val="0"/>
              </a:spcAft>
              <a:buClr>
                <a:srgbClr val="000000"/>
              </a:buClr>
              <a:buSzPts val="4000"/>
              <a:buFont typeface="Arial"/>
              <a:buNone/>
            </a:pPr>
            <a:r>
              <a:rPr b="0" i="0" lang="en" sz="4000" u="none" cap="none" strike="noStrike">
                <a:solidFill>
                  <a:srgbClr val="000000"/>
                </a:solidFill>
                <a:latin typeface="Montserrat"/>
                <a:ea typeface="Montserrat"/>
                <a:cs typeface="Montserrat"/>
                <a:sym typeface="Montserrat"/>
              </a:rPr>
              <a:t>Semester – $</a:t>
            </a:r>
            <a:r>
              <a:rPr lang="en" sz="4000">
                <a:latin typeface="Montserrat"/>
                <a:ea typeface="Montserrat"/>
                <a:cs typeface="Montserrat"/>
                <a:sym typeface="Montserrat"/>
              </a:rPr>
              <a:t>30</a:t>
            </a:r>
            <a:endParaRPr b="0" i="0" sz="4000" u="none" cap="none" strike="noStrike">
              <a:solidFill>
                <a:srgbClr val="000000"/>
              </a:solidFill>
              <a:latin typeface="Montserrat"/>
              <a:ea typeface="Montserrat"/>
              <a:cs typeface="Montserrat"/>
              <a:sym typeface="Montserrat"/>
            </a:endParaRPr>
          </a:p>
          <a:p>
            <a:pPr indent="0" lvl="0" marL="0" marR="0" rtl="0" algn="ctr">
              <a:lnSpc>
                <a:spcPct val="100000"/>
              </a:lnSpc>
              <a:spcBef>
                <a:spcPts val="600"/>
              </a:spcBef>
              <a:spcAft>
                <a:spcPts val="0"/>
              </a:spcAft>
              <a:buClr>
                <a:srgbClr val="000000"/>
              </a:buClr>
              <a:buSzPts val="4000"/>
              <a:buFont typeface="Arial"/>
              <a:buNone/>
            </a:pPr>
            <a:r>
              <a:rPr b="0" i="0" lang="en" sz="4000" u="none" cap="none" strike="noStrike">
                <a:solidFill>
                  <a:srgbClr val="000000"/>
                </a:solidFill>
                <a:latin typeface="Montserrat"/>
                <a:ea typeface="Montserrat"/>
                <a:cs typeface="Montserrat"/>
                <a:sym typeface="Montserrat"/>
              </a:rPr>
              <a:t>Year – $</a:t>
            </a:r>
            <a:r>
              <a:rPr lang="en" sz="4000">
                <a:latin typeface="Montserrat"/>
                <a:ea typeface="Montserrat"/>
                <a:cs typeface="Montserrat"/>
                <a:sym typeface="Montserrat"/>
              </a:rPr>
              <a:t>55</a:t>
            </a:r>
            <a:endParaRPr b="0" i="0" sz="4000" u="none" cap="none" strike="noStrike">
              <a:solidFill>
                <a:srgbClr val="000000"/>
              </a:solidFill>
              <a:latin typeface="Montserrat"/>
              <a:ea typeface="Montserrat"/>
              <a:cs typeface="Montserrat"/>
              <a:sym typeface="Montserrat"/>
            </a:endParaRPr>
          </a:p>
        </p:txBody>
      </p:sp>
      <p:sp>
        <p:nvSpPr>
          <p:cNvPr id="218" name="Google Shape;218;p32"/>
          <p:cNvSpPr txBox="1"/>
          <p:nvPr/>
        </p:nvSpPr>
        <p:spPr>
          <a:xfrm>
            <a:off x="1619100" y="4053975"/>
            <a:ext cx="5905800" cy="5898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600"/>
              </a:spcBef>
              <a:spcAft>
                <a:spcPts val="0"/>
              </a:spcAft>
              <a:buClr>
                <a:srgbClr val="000000"/>
              </a:buClr>
              <a:buSzPts val="1400"/>
              <a:buFont typeface="Arial"/>
              <a:buNone/>
            </a:pPr>
            <a:r>
              <a:rPr b="1" i="0" lang="en" sz="1400" u="none" cap="none" strike="noStrike">
                <a:solidFill>
                  <a:srgbClr val="000000"/>
                </a:solidFill>
                <a:latin typeface="Montserrat"/>
                <a:ea typeface="Montserrat"/>
                <a:cs typeface="Montserrat"/>
                <a:sym typeface="Montserrat"/>
              </a:rPr>
              <a:t>Please consider adding an additional $5 to your dues to donate to our Charity of Choice (</a:t>
            </a:r>
            <a:r>
              <a:rPr b="1" lang="en">
                <a:latin typeface="Montserrat"/>
                <a:ea typeface="Montserrat"/>
                <a:cs typeface="Montserrat"/>
                <a:sym typeface="Montserrat"/>
              </a:rPr>
              <a:t>Grace Cafe)</a:t>
            </a:r>
            <a:r>
              <a:rPr b="1" i="0" lang="en" sz="1400" u="none" cap="none" strike="noStrike">
                <a:solidFill>
                  <a:srgbClr val="000000"/>
                </a:solidFill>
                <a:latin typeface="Montserrat"/>
                <a:ea typeface="Montserrat"/>
                <a:cs typeface="Montserrat"/>
                <a:sym typeface="Montserrat"/>
              </a:rPr>
              <a:t>!</a:t>
            </a:r>
            <a:endParaRPr b="0" i="0" sz="1400" u="none" cap="none" strike="noStrike">
              <a:solidFill>
                <a:srgbClr val="000000"/>
              </a:solidFill>
              <a:latin typeface="Montserrat"/>
              <a:ea typeface="Montserrat"/>
              <a:cs typeface="Montserrat"/>
              <a:sym typeface="Montserrat"/>
            </a:endParaRPr>
          </a:p>
        </p:txBody>
      </p:sp>
      <p:sp>
        <p:nvSpPr>
          <p:cNvPr id="219" name="Google Shape;219;p32"/>
          <p:cNvSpPr/>
          <p:nvPr/>
        </p:nvSpPr>
        <p:spPr>
          <a:xfrm>
            <a:off x="7052200" y="347875"/>
            <a:ext cx="1821600" cy="4869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600"/>
              </a:spcBef>
              <a:spcAft>
                <a:spcPts val="0"/>
              </a:spcAft>
              <a:buClr>
                <a:srgbClr val="000000"/>
              </a:buClr>
              <a:buSzPts val="1400"/>
              <a:buFont typeface="Arial"/>
              <a:buNone/>
            </a:pPr>
            <a:r>
              <a:rPr b="1" i="0" lang="en" sz="1400" u="none" cap="none" strike="noStrike">
                <a:solidFill>
                  <a:schemeClr val="dk1"/>
                </a:solidFill>
                <a:latin typeface="Montserrat"/>
                <a:ea typeface="Montserrat"/>
                <a:cs typeface="Montserrat"/>
                <a:sym typeface="Montserrat"/>
              </a:rPr>
              <a:t>Office: Alter 502c</a:t>
            </a:r>
            <a:endParaRPr b="1" i="0" sz="1400" u="none" cap="none" strike="noStrike">
              <a:solidFill>
                <a:schemeClr val="dk1"/>
              </a:solidFill>
              <a:latin typeface="Montserrat"/>
              <a:ea typeface="Montserrat"/>
              <a:cs typeface="Montserrat"/>
              <a:sym typeface="Montserrat"/>
            </a:endParaRPr>
          </a:p>
        </p:txBody>
      </p:sp>
      <p:sp>
        <p:nvSpPr>
          <p:cNvPr id="220" name="Google Shape;220;p32"/>
          <p:cNvSpPr txBox="1"/>
          <p:nvPr/>
        </p:nvSpPr>
        <p:spPr>
          <a:xfrm>
            <a:off x="222150" y="1331400"/>
            <a:ext cx="2136600" cy="621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2400"/>
              <a:t>@tuowlsama</a:t>
            </a:r>
            <a:endParaRPr b="1" sz="2400"/>
          </a:p>
        </p:txBody>
      </p:sp>
      <p:pic>
        <p:nvPicPr>
          <p:cNvPr id="221" name="Google Shape;221;p32"/>
          <p:cNvPicPr preferRelativeResize="0"/>
          <p:nvPr/>
        </p:nvPicPr>
        <p:blipFill>
          <a:blip r:embed="rId3">
            <a:alphaModFix/>
          </a:blip>
          <a:stretch>
            <a:fillRect/>
          </a:stretch>
        </p:blipFill>
        <p:spPr>
          <a:xfrm>
            <a:off x="762100" y="409475"/>
            <a:ext cx="1056700" cy="1056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3"/>
          <p:cNvSpPr/>
          <p:nvPr/>
        </p:nvSpPr>
        <p:spPr>
          <a:xfrm>
            <a:off x="667925" y="834775"/>
            <a:ext cx="1040400" cy="206100"/>
          </a:xfrm>
          <a:prstGeom prst="rect">
            <a:avLst/>
          </a:prstGeom>
          <a:solidFill>
            <a:srgbClr val="F0F0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33"/>
          <p:cNvSpPr txBox="1"/>
          <p:nvPr>
            <p:ph idx="11" type="ftr"/>
          </p:nvPr>
        </p:nvSpPr>
        <p:spPr>
          <a:xfrm>
            <a:off x="5196875" y="4767275"/>
            <a:ext cx="30861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SzPts val="1100"/>
              <a:buNone/>
            </a:pPr>
            <a:r>
              <a:rPr lang="en" sz="1400">
                <a:solidFill>
                  <a:srgbClr val="FFFFFF"/>
                </a:solidFill>
                <a:latin typeface="Arial"/>
                <a:ea typeface="Arial"/>
                <a:cs typeface="Arial"/>
                <a:sym typeface="Arial"/>
              </a:rPr>
              <a:t>Temple University</a:t>
            </a:r>
            <a:endParaRPr i="0" sz="1400" u="none" cap="none" strike="noStrike">
              <a:solidFill>
                <a:srgbClr val="FFFFFF"/>
              </a:solidFill>
              <a:latin typeface="Arial"/>
              <a:ea typeface="Arial"/>
              <a:cs typeface="Arial"/>
              <a:sym typeface="Arial"/>
            </a:endParaRPr>
          </a:p>
        </p:txBody>
      </p:sp>
      <p:sp>
        <p:nvSpPr>
          <p:cNvPr id="229" name="Google Shape;229;p3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r>
              <a:rPr lang="en"/>
              <a:t>| </a:t>
            </a:r>
            <a:fld id="{00000000-1234-1234-1234-123412341234}" type="slidenum">
              <a:rPr lang="en"/>
              <a:t>‹#›</a:t>
            </a:fld>
            <a:endParaRPr/>
          </a:p>
        </p:txBody>
      </p:sp>
      <p:sp>
        <p:nvSpPr>
          <p:cNvPr id="230" name="Google Shape;230;p33"/>
          <p:cNvSpPr txBox="1"/>
          <p:nvPr/>
        </p:nvSpPr>
        <p:spPr>
          <a:xfrm>
            <a:off x="287975" y="186500"/>
            <a:ext cx="8624700" cy="76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400"/>
              <a:buFont typeface="Arial"/>
              <a:buNone/>
            </a:pPr>
            <a:r>
              <a:rPr lang="en" sz="3400">
                <a:latin typeface="Oswald"/>
                <a:ea typeface="Oswald"/>
                <a:cs typeface="Oswald"/>
                <a:sym typeface="Oswald"/>
              </a:rPr>
              <a:t>Mentorship Program</a:t>
            </a:r>
            <a:endParaRPr b="0" i="0" sz="3400" u="none" cap="none" strike="noStrike">
              <a:solidFill>
                <a:srgbClr val="000000"/>
              </a:solidFill>
              <a:latin typeface="Oswald"/>
              <a:ea typeface="Oswald"/>
              <a:cs typeface="Oswald"/>
              <a:sym typeface="Oswald"/>
            </a:endParaRPr>
          </a:p>
        </p:txBody>
      </p:sp>
      <p:cxnSp>
        <p:nvCxnSpPr>
          <p:cNvPr id="231" name="Google Shape;231;p33"/>
          <p:cNvCxnSpPr/>
          <p:nvPr/>
        </p:nvCxnSpPr>
        <p:spPr>
          <a:xfrm flipH="1" rot="10800000">
            <a:off x="253050" y="834775"/>
            <a:ext cx="8637900" cy="9900"/>
          </a:xfrm>
          <a:prstGeom prst="straightConnector1">
            <a:avLst/>
          </a:prstGeom>
          <a:noFill/>
          <a:ln cap="flat" cmpd="sng" w="38100">
            <a:solidFill>
              <a:srgbClr val="000000"/>
            </a:solidFill>
            <a:prstDash val="solid"/>
            <a:round/>
            <a:headEnd len="sm" w="sm" type="none"/>
            <a:tailEnd len="sm" w="sm" type="none"/>
          </a:ln>
        </p:spPr>
      </p:cxnSp>
      <p:sp>
        <p:nvSpPr>
          <p:cNvPr id="232" name="Google Shape;232;p33"/>
          <p:cNvSpPr txBox="1"/>
          <p:nvPr/>
        </p:nvSpPr>
        <p:spPr>
          <a:xfrm>
            <a:off x="287975" y="1091388"/>
            <a:ext cx="4284000" cy="3153300"/>
          </a:xfrm>
          <a:prstGeom prst="rect">
            <a:avLst/>
          </a:prstGeom>
          <a:noFill/>
          <a:ln>
            <a:noFill/>
          </a:ln>
        </p:spPr>
        <p:txBody>
          <a:bodyPr anchorCtr="0" anchor="t" bIns="91425" lIns="91425" spcFirstLastPara="1" rIns="91425" wrap="square" tIns="91425">
            <a:noAutofit/>
          </a:bodyPr>
          <a:lstStyle/>
          <a:p>
            <a:pPr indent="-355600" lvl="0" marL="457200" marR="0" rtl="0" algn="l">
              <a:lnSpc>
                <a:spcPct val="100000"/>
              </a:lnSpc>
              <a:spcBef>
                <a:spcPts val="0"/>
              </a:spcBef>
              <a:spcAft>
                <a:spcPts val="0"/>
              </a:spcAft>
              <a:buSzPts val="2000"/>
              <a:buChar char="●"/>
            </a:pPr>
            <a:r>
              <a:rPr lang="en" sz="2000"/>
              <a:t>General body members are paired with an executive board director</a:t>
            </a:r>
            <a:endParaRPr sz="2000"/>
          </a:p>
          <a:p>
            <a:pPr indent="-355600" lvl="0" marL="457200" marR="0" rtl="0" algn="l">
              <a:lnSpc>
                <a:spcPct val="100000"/>
              </a:lnSpc>
              <a:spcBef>
                <a:spcPts val="0"/>
              </a:spcBef>
              <a:spcAft>
                <a:spcPts val="0"/>
              </a:spcAft>
              <a:buSzPts val="2000"/>
              <a:buChar char="●"/>
            </a:pPr>
            <a:r>
              <a:rPr lang="en" sz="2000"/>
              <a:t>Opportunity to work on your personal and professional goals </a:t>
            </a:r>
            <a:endParaRPr sz="2000"/>
          </a:p>
          <a:p>
            <a:pPr indent="-355600" lvl="0" marL="457200" marR="0" rtl="0" algn="l">
              <a:lnSpc>
                <a:spcPct val="100000"/>
              </a:lnSpc>
              <a:spcBef>
                <a:spcPts val="0"/>
              </a:spcBef>
              <a:spcAft>
                <a:spcPts val="0"/>
              </a:spcAft>
              <a:buSzPts val="2000"/>
              <a:buChar char="●"/>
            </a:pPr>
            <a:r>
              <a:rPr lang="en" sz="2000"/>
              <a:t>Ability to learn skills such as LinkedIn, Resume Building, Graphic Design, Personal Branding, etc.</a:t>
            </a:r>
            <a:endParaRPr sz="2000"/>
          </a:p>
          <a:p>
            <a:pPr indent="-355600" lvl="0" marL="457200" rtl="0" algn="l">
              <a:spcBef>
                <a:spcPts val="0"/>
              </a:spcBef>
              <a:spcAft>
                <a:spcPts val="0"/>
              </a:spcAft>
              <a:buSzPts val="2000"/>
              <a:buChar char="●"/>
            </a:pPr>
            <a:r>
              <a:rPr lang="en" sz="2000">
                <a:solidFill>
                  <a:schemeClr val="dk1"/>
                </a:solidFill>
              </a:rPr>
              <a:t>Sign ups are on a rolling basis</a:t>
            </a:r>
            <a:endParaRPr sz="2000"/>
          </a:p>
          <a:p>
            <a:pPr indent="0" lvl="0" marL="0" marR="0" rtl="0" algn="l">
              <a:lnSpc>
                <a:spcPct val="100000"/>
              </a:lnSpc>
              <a:spcBef>
                <a:spcPts val="0"/>
              </a:spcBef>
              <a:spcAft>
                <a:spcPts val="0"/>
              </a:spcAft>
              <a:buNone/>
            </a:pPr>
            <a:r>
              <a:t/>
            </a:r>
            <a:endParaRPr sz="1200"/>
          </a:p>
        </p:txBody>
      </p:sp>
      <p:pic>
        <p:nvPicPr>
          <p:cNvPr descr="IMG_4889.jpeg" id="233" name="Google Shape;233;p33"/>
          <p:cNvPicPr preferRelativeResize="0"/>
          <p:nvPr/>
        </p:nvPicPr>
        <p:blipFill rotWithShape="1">
          <a:blip r:embed="rId3">
            <a:alphaModFix/>
          </a:blip>
          <a:srcRect b="0" l="6135" r="5078" t="6147"/>
          <a:stretch/>
        </p:blipFill>
        <p:spPr>
          <a:xfrm>
            <a:off x="6666350" y="1137375"/>
            <a:ext cx="2298202" cy="3153300"/>
          </a:xfrm>
          <a:prstGeom prst="rect">
            <a:avLst/>
          </a:prstGeom>
          <a:noFill/>
          <a:ln>
            <a:noFill/>
          </a:ln>
        </p:spPr>
      </p:pic>
      <p:sp>
        <p:nvSpPr>
          <p:cNvPr id="234" name="Google Shape;234;p33"/>
          <p:cNvSpPr txBox="1"/>
          <p:nvPr/>
        </p:nvSpPr>
        <p:spPr>
          <a:xfrm>
            <a:off x="6666300" y="4268125"/>
            <a:ext cx="2298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rPr>
              <a:t>*Must be a paid member</a:t>
            </a:r>
            <a:endParaRPr/>
          </a:p>
        </p:txBody>
      </p:sp>
      <p:pic>
        <p:nvPicPr>
          <p:cNvPr descr="IMG_5440_Original.jpg" id="235" name="Google Shape;235;p33"/>
          <p:cNvPicPr preferRelativeResize="0"/>
          <p:nvPr/>
        </p:nvPicPr>
        <p:blipFill rotWithShape="1">
          <a:blip r:embed="rId4">
            <a:alphaModFix/>
          </a:blip>
          <a:srcRect b="18685" l="0" r="0" t="0"/>
          <a:stretch/>
        </p:blipFill>
        <p:spPr>
          <a:xfrm>
            <a:off x="4788000" y="1137375"/>
            <a:ext cx="1749225" cy="1422400"/>
          </a:xfrm>
          <a:prstGeom prst="rect">
            <a:avLst/>
          </a:prstGeom>
          <a:noFill/>
          <a:ln>
            <a:noFill/>
          </a:ln>
        </p:spPr>
      </p:pic>
      <p:pic>
        <p:nvPicPr>
          <p:cNvPr id="236" name="Google Shape;236;p33"/>
          <p:cNvPicPr preferRelativeResize="0"/>
          <p:nvPr/>
        </p:nvPicPr>
        <p:blipFill rotWithShape="1">
          <a:blip r:embed="rId5">
            <a:alphaModFix/>
          </a:blip>
          <a:srcRect b="17548" l="45958" r="18214" t="24268"/>
          <a:stretch/>
        </p:blipFill>
        <p:spPr>
          <a:xfrm>
            <a:off x="4788000" y="2634200"/>
            <a:ext cx="1749228" cy="17754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34"/>
          <p:cNvPicPr preferRelativeResize="0"/>
          <p:nvPr/>
        </p:nvPicPr>
        <p:blipFill rotWithShape="1">
          <a:blip r:embed="rId3">
            <a:alphaModFix/>
          </a:blip>
          <a:srcRect b="-1190" l="0" r="0" t="1190"/>
          <a:stretch/>
        </p:blipFill>
        <p:spPr>
          <a:xfrm>
            <a:off x="0" y="0"/>
            <a:ext cx="9143995" cy="5143500"/>
          </a:xfrm>
          <a:prstGeom prst="rect">
            <a:avLst/>
          </a:prstGeom>
          <a:noFill/>
          <a:ln>
            <a:noFill/>
          </a:ln>
        </p:spPr>
      </p:pic>
      <p:sp>
        <p:nvSpPr>
          <p:cNvPr id="243" name="Google Shape;243;p34"/>
          <p:cNvSpPr txBox="1"/>
          <p:nvPr/>
        </p:nvSpPr>
        <p:spPr>
          <a:xfrm>
            <a:off x="4799175" y="2894525"/>
            <a:ext cx="1700100" cy="1616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100">
                <a:latin typeface="Calibri"/>
                <a:ea typeface="Calibri"/>
                <a:cs typeface="Calibri"/>
                <a:sym typeface="Calibri"/>
              </a:rPr>
              <a:t>Last day to sign up!</a:t>
            </a:r>
            <a:endParaRPr b="1" sz="31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5"/>
          <p:cNvSpPr/>
          <p:nvPr/>
        </p:nvSpPr>
        <p:spPr>
          <a:xfrm>
            <a:off x="667925" y="834775"/>
            <a:ext cx="1040400" cy="206100"/>
          </a:xfrm>
          <a:prstGeom prst="rect">
            <a:avLst/>
          </a:prstGeom>
          <a:solidFill>
            <a:srgbClr val="F0F0F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35"/>
          <p:cNvSpPr txBox="1"/>
          <p:nvPr>
            <p:ph idx="11" type="ftr"/>
          </p:nvPr>
        </p:nvSpPr>
        <p:spPr>
          <a:xfrm>
            <a:off x="5196875" y="4767275"/>
            <a:ext cx="3086100" cy="273900"/>
          </a:xfrm>
          <a:prstGeom prst="rect">
            <a:avLst/>
          </a:prstGeom>
          <a:noFill/>
          <a:ln>
            <a:noFill/>
          </a:ln>
        </p:spPr>
        <p:txBody>
          <a:bodyPr anchorCtr="0" anchor="ctr" bIns="34275" lIns="68575" spcFirstLastPara="1" rIns="68575" wrap="square" tIns="34275">
            <a:noAutofit/>
          </a:bodyPr>
          <a:lstStyle/>
          <a:p>
            <a:pPr indent="0" lvl="0" marL="0" marR="0" rtl="0" algn="r">
              <a:lnSpc>
                <a:spcPct val="100000"/>
              </a:lnSpc>
              <a:spcBef>
                <a:spcPts val="0"/>
              </a:spcBef>
              <a:spcAft>
                <a:spcPts val="0"/>
              </a:spcAft>
              <a:buSzPts val="1100"/>
              <a:buNone/>
            </a:pPr>
            <a:r>
              <a:rPr lang="en" sz="1400">
                <a:solidFill>
                  <a:srgbClr val="FFFFFF"/>
                </a:solidFill>
                <a:latin typeface="Arial"/>
                <a:ea typeface="Arial"/>
                <a:cs typeface="Arial"/>
                <a:sym typeface="Arial"/>
              </a:rPr>
              <a:t>Temple University</a:t>
            </a:r>
            <a:endParaRPr i="0" sz="1400" u="none" cap="none" strike="noStrike">
              <a:solidFill>
                <a:srgbClr val="FFFFFF"/>
              </a:solidFill>
              <a:latin typeface="Arial"/>
              <a:ea typeface="Arial"/>
              <a:cs typeface="Arial"/>
              <a:sym typeface="Arial"/>
            </a:endParaRPr>
          </a:p>
        </p:txBody>
      </p:sp>
      <p:sp>
        <p:nvSpPr>
          <p:cNvPr id="251" name="Google Shape;251;p3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000000"/>
              </a:buClr>
              <a:buSzPts val="900"/>
              <a:buFont typeface="Arial"/>
              <a:buNone/>
            </a:pPr>
            <a:r>
              <a:rPr lang="en"/>
              <a:t>| </a:t>
            </a:r>
            <a:fld id="{00000000-1234-1234-1234-123412341234}" type="slidenum">
              <a:rPr lang="en"/>
              <a:t>‹#›</a:t>
            </a:fld>
            <a:endParaRPr/>
          </a:p>
        </p:txBody>
      </p:sp>
      <p:sp>
        <p:nvSpPr>
          <p:cNvPr id="252" name="Google Shape;252;p35"/>
          <p:cNvSpPr txBox="1"/>
          <p:nvPr/>
        </p:nvSpPr>
        <p:spPr>
          <a:xfrm>
            <a:off x="287975" y="186500"/>
            <a:ext cx="8624700" cy="76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400"/>
              <a:buFont typeface="Arial"/>
              <a:buNone/>
            </a:pPr>
            <a:r>
              <a:rPr lang="en" sz="3400">
                <a:latin typeface="Oswald"/>
                <a:ea typeface="Oswald"/>
                <a:cs typeface="Oswald"/>
                <a:sym typeface="Oswald"/>
              </a:rPr>
              <a:t>Join our Slack Channel! </a:t>
            </a:r>
            <a:endParaRPr b="0" i="0" sz="3400" u="none" cap="none" strike="noStrike">
              <a:solidFill>
                <a:srgbClr val="000000"/>
              </a:solidFill>
              <a:latin typeface="Oswald"/>
              <a:ea typeface="Oswald"/>
              <a:cs typeface="Oswald"/>
              <a:sym typeface="Oswald"/>
            </a:endParaRPr>
          </a:p>
        </p:txBody>
      </p:sp>
      <p:cxnSp>
        <p:nvCxnSpPr>
          <p:cNvPr id="253" name="Google Shape;253;p35"/>
          <p:cNvCxnSpPr/>
          <p:nvPr/>
        </p:nvCxnSpPr>
        <p:spPr>
          <a:xfrm flipH="1" rot="10800000">
            <a:off x="253050" y="834775"/>
            <a:ext cx="8637900" cy="9900"/>
          </a:xfrm>
          <a:prstGeom prst="straightConnector1">
            <a:avLst/>
          </a:prstGeom>
          <a:noFill/>
          <a:ln cap="flat" cmpd="sng" w="38100">
            <a:solidFill>
              <a:srgbClr val="000000"/>
            </a:solidFill>
            <a:prstDash val="solid"/>
            <a:round/>
            <a:headEnd len="sm" w="sm" type="none"/>
            <a:tailEnd len="sm" w="sm" type="none"/>
          </a:ln>
        </p:spPr>
      </p:cxnSp>
      <p:sp>
        <p:nvSpPr>
          <p:cNvPr id="254" name="Google Shape;254;p35"/>
          <p:cNvSpPr txBox="1"/>
          <p:nvPr/>
        </p:nvSpPr>
        <p:spPr>
          <a:xfrm>
            <a:off x="287975" y="1091388"/>
            <a:ext cx="4284000" cy="31533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t/>
            </a:r>
            <a:endParaRPr b="1" i="1" sz="1800">
              <a:solidFill>
                <a:schemeClr val="dk1"/>
              </a:solidFill>
            </a:endParaRPr>
          </a:p>
          <a:p>
            <a:pPr indent="0" lvl="0" marL="0" marR="0" rtl="0" algn="l">
              <a:lnSpc>
                <a:spcPct val="100000"/>
              </a:lnSpc>
              <a:spcBef>
                <a:spcPts val="0"/>
              </a:spcBef>
              <a:spcAft>
                <a:spcPts val="0"/>
              </a:spcAft>
              <a:buNone/>
            </a:pPr>
            <a:r>
              <a:t/>
            </a:r>
            <a:endParaRPr sz="2000"/>
          </a:p>
          <a:p>
            <a:pPr indent="0" lvl="0" marL="0" marR="0" rtl="0" algn="l">
              <a:lnSpc>
                <a:spcPct val="100000"/>
              </a:lnSpc>
              <a:spcBef>
                <a:spcPts val="0"/>
              </a:spcBef>
              <a:spcAft>
                <a:spcPts val="0"/>
              </a:spcAft>
              <a:buNone/>
            </a:pPr>
            <a:r>
              <a:rPr lang="en" sz="1200"/>
              <a:t>:</a:t>
            </a:r>
            <a:endParaRPr sz="1200"/>
          </a:p>
        </p:txBody>
      </p:sp>
      <p:sp>
        <p:nvSpPr>
          <p:cNvPr id="255" name="Google Shape;255;p35"/>
          <p:cNvSpPr txBox="1"/>
          <p:nvPr/>
        </p:nvSpPr>
        <p:spPr>
          <a:xfrm>
            <a:off x="6867575" y="4236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FF0000"/>
              </a:solidFill>
            </a:endParaRPr>
          </a:p>
        </p:txBody>
      </p:sp>
      <p:sp>
        <p:nvSpPr>
          <p:cNvPr id="256" name="Google Shape;256;p35"/>
          <p:cNvSpPr txBox="1"/>
          <p:nvPr/>
        </p:nvSpPr>
        <p:spPr>
          <a:xfrm>
            <a:off x="1976675" y="4102650"/>
            <a:ext cx="4890900" cy="453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50">
                <a:highlight>
                  <a:srgbClr val="F8F8F8"/>
                </a:highlight>
              </a:rPr>
              <a:t> </a:t>
            </a:r>
            <a:r>
              <a:rPr lang="en" sz="1750" u="sng">
                <a:solidFill>
                  <a:schemeClr val="hlink"/>
                </a:solidFill>
                <a:highlight>
                  <a:srgbClr val="F8F8F8"/>
                </a:highlight>
                <a:hlinkClick r:id="rId3"/>
              </a:rPr>
              <a:t>https://bit.ly/TU-AMA-general-body-slack</a:t>
            </a:r>
            <a:endParaRPr sz="2000"/>
          </a:p>
        </p:txBody>
      </p:sp>
      <p:pic>
        <p:nvPicPr>
          <p:cNvPr id="257" name="Google Shape;257;p35"/>
          <p:cNvPicPr preferRelativeResize="0"/>
          <p:nvPr/>
        </p:nvPicPr>
        <p:blipFill>
          <a:blip r:embed="rId4">
            <a:alphaModFix/>
          </a:blip>
          <a:stretch>
            <a:fillRect/>
          </a:stretch>
        </p:blipFill>
        <p:spPr>
          <a:xfrm>
            <a:off x="2999250" y="1104500"/>
            <a:ext cx="2845750" cy="2845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